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Lst>
  <p:notesMasterIdLst>
    <p:notesMasterId r:id="rId13"/>
  </p:notesMasterIdLst>
  <p:sldIdLst>
    <p:sldId id="407" r:id="rId2"/>
    <p:sldId id="420" r:id="rId3"/>
    <p:sldId id="413" r:id="rId4"/>
    <p:sldId id="414" r:id="rId5"/>
    <p:sldId id="416" r:id="rId6"/>
    <p:sldId id="423" r:id="rId7"/>
    <p:sldId id="436" r:id="rId8"/>
    <p:sldId id="439" r:id="rId9"/>
    <p:sldId id="437" r:id="rId10"/>
    <p:sldId id="440" r:id="rId11"/>
    <p:sldId id="399" r:id="rId12"/>
  </p:sldIdLst>
  <p:sldSz cx="12192000" cy="6858000"/>
  <p:notesSz cx="6858000" cy="9144000"/>
  <p:embeddedFontLst>
    <p:embeddedFont>
      <p:font typeface="Calibri" pitchFamily="34" charset="0"/>
      <p:regular r:id="rId14"/>
      <p:bold r:id="rId15"/>
      <p:italic r:id="rId16"/>
      <p:boldItalic r:id="rId17"/>
    </p:embeddedFont>
    <p:embeddedFont>
      <p:font typeface="Trebuchet MS" pitchFamily="34" charset="0"/>
      <p:regular r:id="rId18"/>
      <p:bold r:id="rId19"/>
      <p:italic r:id="rId20"/>
      <p:boldItalic r:id="rId21"/>
    </p:embeddedFont>
    <p:embeddedFont>
      <p:font typeface="Calibri Light" pitchFamily="3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40"/>
    <a:srgbClr val="C2CFC9"/>
    <a:srgbClr val="BCE6FF"/>
    <a:srgbClr val="283043"/>
    <a:srgbClr val="D3E0D9"/>
    <a:srgbClr val="006A3C"/>
    <a:srgbClr val="017D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4660"/>
  </p:normalViewPr>
  <p:slideViewPr>
    <p:cSldViewPr snapToGrid="0">
      <p:cViewPr>
        <p:scale>
          <a:sx n="96" d="100"/>
          <a:sy n="96" d="100"/>
        </p:scale>
        <p:origin x="-144" y="-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526B4-3A0E-49FC-B07C-32F653C02670}" type="datetimeFigureOut">
              <a:rPr lang="en-US" smtClean="0"/>
              <a:t>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D9AF6-6F55-4C45-9278-362CDDEC454F}" type="slidenum">
              <a:rPr lang="en-US" smtClean="0"/>
              <a:t>‹#›</a:t>
            </a:fld>
            <a:endParaRPr lang="en-US"/>
          </a:p>
        </p:txBody>
      </p:sp>
    </p:spTree>
    <p:extLst>
      <p:ext uri="{BB962C8B-B14F-4D97-AF65-F5344CB8AC3E}">
        <p14:creationId xmlns:p14="http://schemas.microsoft.com/office/powerpoint/2010/main" val="1604361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37 LVRA </a:t>
            </a:r>
            <a:r>
              <a:rPr lang="en-US" sz="1200" kern="1200" dirty="0" err="1" smtClean="0">
                <a:solidFill>
                  <a:schemeClr val="tx1"/>
                </a:solidFill>
                <a:effectLst/>
                <a:latin typeface="+mn-lt"/>
                <a:ea typeface="+mn-ea"/>
                <a:cs typeface="+mn-cs"/>
              </a:rPr>
              <a:t>nariai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gavo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subsidiją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viso</a:t>
            </a:r>
            <a:r>
              <a:rPr lang="en-US" sz="1200" kern="1200" dirty="0" smtClean="0">
                <a:solidFill>
                  <a:schemeClr val="tx1"/>
                </a:solidFill>
                <a:effectLst/>
                <a:latin typeface="+mn-lt"/>
                <a:ea typeface="+mn-ea"/>
                <a:cs typeface="+mn-cs"/>
              </a:rPr>
              <a:t> 445 </a:t>
            </a:r>
            <a:r>
              <a:rPr lang="en-US" sz="1200" kern="1200" dirty="0" err="1" smtClean="0">
                <a:solidFill>
                  <a:schemeClr val="tx1"/>
                </a:solidFill>
                <a:effectLst/>
                <a:latin typeface="+mn-lt"/>
                <a:ea typeface="+mn-ea"/>
                <a:cs typeface="+mn-cs"/>
              </a:rPr>
              <a:t>tūkst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eurų</a:t>
            </a:r>
            <a:endParaRPr lang="lt-LT" sz="1200" kern="1200" dirty="0" smtClean="0">
              <a:solidFill>
                <a:schemeClr val="tx1"/>
              </a:solidFill>
              <a:effectLst/>
              <a:latin typeface="+mn-lt"/>
              <a:ea typeface="+mn-ea"/>
              <a:cs typeface="+mn-cs"/>
            </a:endParaRPr>
          </a:p>
          <a:p>
            <a:endParaRPr lang="lt-LT" dirty="0"/>
          </a:p>
        </p:txBody>
      </p:sp>
      <p:sp>
        <p:nvSpPr>
          <p:cNvPr id="4" name="Skaidrės numerio vietos rezervavimo ženklas 3"/>
          <p:cNvSpPr>
            <a:spLocks noGrp="1"/>
          </p:cNvSpPr>
          <p:nvPr>
            <p:ph type="sldNum" sz="quarter" idx="10"/>
          </p:nvPr>
        </p:nvSpPr>
        <p:spPr/>
        <p:txBody>
          <a:bodyPr/>
          <a:lstStyle/>
          <a:p>
            <a:fld id="{596D9AF6-6F55-4C45-9278-362CDDEC454F}" type="slidenum">
              <a:rPr lang="en-US" smtClean="0"/>
              <a:t>9</a:t>
            </a:fld>
            <a:endParaRPr lang="en-US"/>
          </a:p>
        </p:txBody>
      </p:sp>
    </p:spTree>
    <p:extLst>
      <p:ext uri="{BB962C8B-B14F-4D97-AF65-F5344CB8AC3E}">
        <p14:creationId xmlns:p14="http://schemas.microsoft.com/office/powerpoint/2010/main" val="151958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91F9FFA4-D7E2-44B7-A3F8-6F94519DB173}" type="slidenum">
              <a:rPr lang="lt-LT" smtClean="0"/>
              <a:t>11</a:t>
            </a:fld>
            <a:endParaRPr lang="lt-LT"/>
          </a:p>
        </p:txBody>
      </p:sp>
    </p:spTree>
    <p:extLst>
      <p:ext uri="{BB962C8B-B14F-4D97-AF65-F5344CB8AC3E}">
        <p14:creationId xmlns:p14="http://schemas.microsoft.com/office/powerpoint/2010/main" val="332909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5C48C1-E06C-4056-8439-0F8F0D4351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7CD9F8B-C08A-416E-95EF-73507EE564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5B2B9E0-6F24-444E-95BA-0950C1D576C8}"/>
              </a:ext>
            </a:extLst>
          </p:cNvPr>
          <p:cNvSpPr>
            <a:spLocks noGrp="1"/>
          </p:cNvSpPr>
          <p:nvPr>
            <p:ph type="dt" sz="half" idx="10"/>
          </p:nvPr>
        </p:nvSpPr>
        <p:spPr/>
        <p:txBody>
          <a:bodyPr/>
          <a:lstStyle/>
          <a:p>
            <a:fld id="{B7C99CBD-A41B-4C79-AD99-738B748A2407}" type="datetimeFigureOut">
              <a:rPr lang="en-US" smtClean="0"/>
              <a:t>2/17/2021</a:t>
            </a:fld>
            <a:endParaRPr lang="en-US"/>
          </a:p>
        </p:txBody>
      </p:sp>
      <p:sp>
        <p:nvSpPr>
          <p:cNvPr id="5" name="Footer Placeholder 4">
            <a:extLst>
              <a:ext uri="{FF2B5EF4-FFF2-40B4-BE49-F238E27FC236}">
                <a16:creationId xmlns:a16="http://schemas.microsoft.com/office/drawing/2014/main" xmlns="" id="{33A192A6-3855-4F2F-A725-E939CCAA5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933AB0-AEF3-4008-A238-AE9A53CFA339}"/>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278648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23B1D4-584F-4EB2-A213-10ECD67BE5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19DEFC4-AC24-425B-8A2D-37F32FE900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E02462C-11C6-435B-810E-889728E7C541}"/>
              </a:ext>
            </a:extLst>
          </p:cNvPr>
          <p:cNvSpPr>
            <a:spLocks noGrp="1"/>
          </p:cNvSpPr>
          <p:nvPr>
            <p:ph type="dt" sz="half" idx="10"/>
          </p:nvPr>
        </p:nvSpPr>
        <p:spPr/>
        <p:txBody>
          <a:bodyPr/>
          <a:lstStyle/>
          <a:p>
            <a:fld id="{B7C99CBD-A41B-4C79-AD99-738B748A2407}" type="datetimeFigureOut">
              <a:rPr lang="en-US" smtClean="0"/>
              <a:t>2/17/2021</a:t>
            </a:fld>
            <a:endParaRPr lang="en-US"/>
          </a:p>
        </p:txBody>
      </p:sp>
      <p:sp>
        <p:nvSpPr>
          <p:cNvPr id="5" name="Footer Placeholder 4">
            <a:extLst>
              <a:ext uri="{FF2B5EF4-FFF2-40B4-BE49-F238E27FC236}">
                <a16:creationId xmlns:a16="http://schemas.microsoft.com/office/drawing/2014/main" xmlns="" id="{A8507B13-3667-464B-B137-28368D445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9AFBAF-5DF8-4175-90EE-94196649463E}"/>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89826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34B1519-70B6-48D3-881E-642566600A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272B3EF-C55E-48C2-B7C5-8A7DED10F1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26812B9-9732-4823-8A29-27F93FAA8893}"/>
              </a:ext>
            </a:extLst>
          </p:cNvPr>
          <p:cNvSpPr>
            <a:spLocks noGrp="1"/>
          </p:cNvSpPr>
          <p:nvPr>
            <p:ph type="dt" sz="half" idx="10"/>
          </p:nvPr>
        </p:nvSpPr>
        <p:spPr/>
        <p:txBody>
          <a:bodyPr/>
          <a:lstStyle/>
          <a:p>
            <a:fld id="{B7C99CBD-A41B-4C79-AD99-738B748A2407}" type="datetimeFigureOut">
              <a:rPr lang="en-US" smtClean="0"/>
              <a:t>2/17/2021</a:t>
            </a:fld>
            <a:endParaRPr lang="en-US"/>
          </a:p>
        </p:txBody>
      </p:sp>
      <p:sp>
        <p:nvSpPr>
          <p:cNvPr id="5" name="Footer Placeholder 4">
            <a:extLst>
              <a:ext uri="{FF2B5EF4-FFF2-40B4-BE49-F238E27FC236}">
                <a16:creationId xmlns:a16="http://schemas.microsoft.com/office/drawing/2014/main" xmlns="" id="{EFBF0851-D304-4174-90F2-04D7E6835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FAE373-B695-4742-8C78-91C5784A1AFD}"/>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403556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3D9630-7C02-4B62-882D-148A0901A7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596DE63-BF09-4D2B-87D2-11B5DD3D5A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D05F8E-C817-4105-9829-139E233C4F82}"/>
              </a:ext>
            </a:extLst>
          </p:cNvPr>
          <p:cNvSpPr>
            <a:spLocks noGrp="1"/>
          </p:cNvSpPr>
          <p:nvPr>
            <p:ph type="dt" sz="half" idx="10"/>
          </p:nvPr>
        </p:nvSpPr>
        <p:spPr/>
        <p:txBody>
          <a:bodyPr/>
          <a:lstStyle/>
          <a:p>
            <a:fld id="{B7C99CBD-A41B-4C79-AD99-738B748A2407}" type="datetimeFigureOut">
              <a:rPr lang="en-US" smtClean="0"/>
              <a:t>2/17/2021</a:t>
            </a:fld>
            <a:endParaRPr lang="en-US"/>
          </a:p>
        </p:txBody>
      </p:sp>
      <p:sp>
        <p:nvSpPr>
          <p:cNvPr id="5" name="Footer Placeholder 4">
            <a:extLst>
              <a:ext uri="{FF2B5EF4-FFF2-40B4-BE49-F238E27FC236}">
                <a16:creationId xmlns:a16="http://schemas.microsoft.com/office/drawing/2014/main" xmlns="" id="{B839DA50-70C3-489E-BB37-5C5CC15E2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369119-E0E9-4800-8C8B-640B1C8C17F0}"/>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141658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24D0A7-96C4-41CE-B800-9915BE0E45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86D87B5-E32B-4E99-B7BD-28477E4932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442204B-9C13-458C-8D05-B07DB62CC952}"/>
              </a:ext>
            </a:extLst>
          </p:cNvPr>
          <p:cNvSpPr>
            <a:spLocks noGrp="1"/>
          </p:cNvSpPr>
          <p:nvPr>
            <p:ph type="dt" sz="half" idx="10"/>
          </p:nvPr>
        </p:nvSpPr>
        <p:spPr/>
        <p:txBody>
          <a:bodyPr/>
          <a:lstStyle/>
          <a:p>
            <a:fld id="{B7C99CBD-A41B-4C79-AD99-738B748A2407}" type="datetimeFigureOut">
              <a:rPr lang="en-US" smtClean="0"/>
              <a:t>2/17/2021</a:t>
            </a:fld>
            <a:endParaRPr lang="en-US"/>
          </a:p>
        </p:txBody>
      </p:sp>
      <p:sp>
        <p:nvSpPr>
          <p:cNvPr id="5" name="Footer Placeholder 4">
            <a:extLst>
              <a:ext uri="{FF2B5EF4-FFF2-40B4-BE49-F238E27FC236}">
                <a16:creationId xmlns:a16="http://schemas.microsoft.com/office/drawing/2014/main" xmlns="" id="{6562F761-15C4-48F3-BDBF-62B673E43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484168-6E39-4D3A-BB23-13B21C23F9F4}"/>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2991833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0CE9E9-944C-45E7-8FF3-B6A614F4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29A2831-F88E-4794-B881-D868D3A30A3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DBDCE4E-C8EB-430D-AA8D-37EAA26BC0C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030E1D5-70A2-4B94-B07F-421885519E01}"/>
              </a:ext>
            </a:extLst>
          </p:cNvPr>
          <p:cNvSpPr>
            <a:spLocks noGrp="1"/>
          </p:cNvSpPr>
          <p:nvPr>
            <p:ph type="dt" sz="half" idx="10"/>
          </p:nvPr>
        </p:nvSpPr>
        <p:spPr/>
        <p:txBody>
          <a:bodyPr/>
          <a:lstStyle/>
          <a:p>
            <a:fld id="{B7C99CBD-A41B-4C79-AD99-738B748A2407}" type="datetimeFigureOut">
              <a:rPr lang="en-US" smtClean="0"/>
              <a:t>2/17/2021</a:t>
            </a:fld>
            <a:endParaRPr lang="en-US"/>
          </a:p>
        </p:txBody>
      </p:sp>
      <p:sp>
        <p:nvSpPr>
          <p:cNvPr id="6" name="Footer Placeholder 5">
            <a:extLst>
              <a:ext uri="{FF2B5EF4-FFF2-40B4-BE49-F238E27FC236}">
                <a16:creationId xmlns:a16="http://schemas.microsoft.com/office/drawing/2014/main" xmlns="" id="{A0B45295-F590-4EB8-993C-7F99E22CFE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32041E5-FABB-465A-BC8E-05D88F36CC48}"/>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2914629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020805-B9E3-4373-B471-5CD35EA4C7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B757540-EDB7-4EF0-95E4-5B28578EC5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9BCE16E-4F28-47AB-87A1-C2442FF40E4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82FE722-F85C-48CB-89F2-470B831E4C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EFF9940-D429-41F7-A203-EE819F938E7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514964B-E632-49AC-BB37-F25EA21E8700}"/>
              </a:ext>
            </a:extLst>
          </p:cNvPr>
          <p:cNvSpPr>
            <a:spLocks noGrp="1"/>
          </p:cNvSpPr>
          <p:nvPr>
            <p:ph type="dt" sz="half" idx="10"/>
          </p:nvPr>
        </p:nvSpPr>
        <p:spPr/>
        <p:txBody>
          <a:bodyPr/>
          <a:lstStyle/>
          <a:p>
            <a:fld id="{B7C99CBD-A41B-4C79-AD99-738B748A2407}" type="datetimeFigureOut">
              <a:rPr lang="en-US" smtClean="0"/>
              <a:t>2/17/2021</a:t>
            </a:fld>
            <a:endParaRPr lang="en-US"/>
          </a:p>
        </p:txBody>
      </p:sp>
      <p:sp>
        <p:nvSpPr>
          <p:cNvPr id="8" name="Footer Placeholder 7">
            <a:extLst>
              <a:ext uri="{FF2B5EF4-FFF2-40B4-BE49-F238E27FC236}">
                <a16:creationId xmlns:a16="http://schemas.microsoft.com/office/drawing/2014/main" xmlns="" id="{7BE0E4DD-9F82-4241-8D0F-E32E2DFA4B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54BD8DA-C2C2-4BC5-841E-400E0202288D}"/>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227894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7E3D78-DAB7-45B5-9FAB-E7C1C9E58D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6C83D01-14F8-4CBF-A09C-0C75C9ED4E14}"/>
              </a:ext>
            </a:extLst>
          </p:cNvPr>
          <p:cNvSpPr>
            <a:spLocks noGrp="1"/>
          </p:cNvSpPr>
          <p:nvPr>
            <p:ph type="dt" sz="half" idx="10"/>
          </p:nvPr>
        </p:nvSpPr>
        <p:spPr/>
        <p:txBody>
          <a:bodyPr/>
          <a:lstStyle/>
          <a:p>
            <a:fld id="{B7C99CBD-A41B-4C79-AD99-738B748A2407}" type="datetimeFigureOut">
              <a:rPr lang="en-US" smtClean="0"/>
              <a:t>2/17/2021</a:t>
            </a:fld>
            <a:endParaRPr lang="en-US"/>
          </a:p>
        </p:txBody>
      </p:sp>
      <p:sp>
        <p:nvSpPr>
          <p:cNvPr id="4" name="Footer Placeholder 3">
            <a:extLst>
              <a:ext uri="{FF2B5EF4-FFF2-40B4-BE49-F238E27FC236}">
                <a16:creationId xmlns:a16="http://schemas.microsoft.com/office/drawing/2014/main" xmlns="" id="{41729E24-165A-4CF6-99FD-693BB0FB1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F920891-F180-4A21-8A5A-526866E005EC}"/>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20429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B64849D-3770-4564-96EA-08D5D45E7286}"/>
              </a:ext>
            </a:extLst>
          </p:cNvPr>
          <p:cNvSpPr>
            <a:spLocks noGrp="1"/>
          </p:cNvSpPr>
          <p:nvPr>
            <p:ph type="dt" sz="half" idx="10"/>
          </p:nvPr>
        </p:nvSpPr>
        <p:spPr/>
        <p:txBody>
          <a:bodyPr/>
          <a:lstStyle/>
          <a:p>
            <a:fld id="{B7C99CBD-A41B-4C79-AD99-738B748A2407}" type="datetimeFigureOut">
              <a:rPr lang="en-US" smtClean="0"/>
              <a:t>2/17/2021</a:t>
            </a:fld>
            <a:endParaRPr lang="en-US"/>
          </a:p>
        </p:txBody>
      </p:sp>
      <p:sp>
        <p:nvSpPr>
          <p:cNvPr id="3" name="Footer Placeholder 2">
            <a:extLst>
              <a:ext uri="{FF2B5EF4-FFF2-40B4-BE49-F238E27FC236}">
                <a16:creationId xmlns:a16="http://schemas.microsoft.com/office/drawing/2014/main" xmlns="" id="{4D3D1295-B6AB-4879-8193-6BD7A2B63E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670C3B2-7287-4687-9D43-49C51C4DFA05}"/>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238073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CE5B03-A2FF-4E16-B463-3295B3D19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E14A238-E9A4-42D7-B0F1-65AE5DA72E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1742935-83E3-4DFF-A265-1F9BBEE9FC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9AE181D-5728-418A-B130-2F8D9D1863EF}"/>
              </a:ext>
            </a:extLst>
          </p:cNvPr>
          <p:cNvSpPr>
            <a:spLocks noGrp="1"/>
          </p:cNvSpPr>
          <p:nvPr>
            <p:ph type="dt" sz="half" idx="10"/>
          </p:nvPr>
        </p:nvSpPr>
        <p:spPr/>
        <p:txBody>
          <a:bodyPr/>
          <a:lstStyle/>
          <a:p>
            <a:fld id="{B7C99CBD-A41B-4C79-AD99-738B748A2407}" type="datetimeFigureOut">
              <a:rPr lang="en-US" smtClean="0"/>
              <a:t>2/17/2021</a:t>
            </a:fld>
            <a:endParaRPr lang="en-US"/>
          </a:p>
        </p:txBody>
      </p:sp>
      <p:sp>
        <p:nvSpPr>
          <p:cNvPr id="6" name="Footer Placeholder 5">
            <a:extLst>
              <a:ext uri="{FF2B5EF4-FFF2-40B4-BE49-F238E27FC236}">
                <a16:creationId xmlns:a16="http://schemas.microsoft.com/office/drawing/2014/main" xmlns="" id="{105BBC92-B4E0-4E95-863B-FE9C1C10F7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699B208-97C9-4191-9E3E-72C75784EE48}"/>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2927656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2726F-E5BD-4965-AB65-D79A4D3CD5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2E837B0-7EC9-4829-AEEC-8FF4B6890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C64AEF1-265D-4802-BD0E-642898800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4AF7ECE-AF39-448F-8E63-09EEED9CAC3B}"/>
              </a:ext>
            </a:extLst>
          </p:cNvPr>
          <p:cNvSpPr>
            <a:spLocks noGrp="1"/>
          </p:cNvSpPr>
          <p:nvPr>
            <p:ph type="dt" sz="half" idx="10"/>
          </p:nvPr>
        </p:nvSpPr>
        <p:spPr/>
        <p:txBody>
          <a:bodyPr/>
          <a:lstStyle/>
          <a:p>
            <a:fld id="{B7C99CBD-A41B-4C79-AD99-738B748A2407}" type="datetimeFigureOut">
              <a:rPr lang="en-US" smtClean="0"/>
              <a:t>2/17/2021</a:t>
            </a:fld>
            <a:endParaRPr lang="en-US"/>
          </a:p>
        </p:txBody>
      </p:sp>
      <p:sp>
        <p:nvSpPr>
          <p:cNvPr id="6" name="Footer Placeholder 5">
            <a:extLst>
              <a:ext uri="{FF2B5EF4-FFF2-40B4-BE49-F238E27FC236}">
                <a16:creationId xmlns:a16="http://schemas.microsoft.com/office/drawing/2014/main" xmlns="" id="{8FB0E215-D4EE-4612-B2C6-E1E098520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A4299C9-D17E-4C4B-A645-C34D26688894}"/>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163480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A10570B-6143-46C0-A0D6-0AE6644E1D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BDCC106-FC29-4CFF-B1BD-DE15814865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81A8525-6D0B-4C4F-A9C5-8347D25759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99CBD-A41B-4C79-AD99-738B748A2407}" type="datetimeFigureOut">
              <a:rPr lang="en-US" smtClean="0"/>
              <a:t>2/17/2021</a:t>
            </a:fld>
            <a:endParaRPr lang="en-US"/>
          </a:p>
        </p:txBody>
      </p:sp>
      <p:sp>
        <p:nvSpPr>
          <p:cNvPr id="5" name="Footer Placeholder 4">
            <a:extLst>
              <a:ext uri="{FF2B5EF4-FFF2-40B4-BE49-F238E27FC236}">
                <a16:creationId xmlns:a16="http://schemas.microsoft.com/office/drawing/2014/main" xmlns="" id="{A857A06F-CB13-4FC7-B2E0-50F6151454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E810BA1-A7C2-422C-BB19-A8E263DD40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68FA3-69E4-426C-BC45-AC3F9C92B6D7}" type="slidenum">
              <a:rPr lang="en-US" smtClean="0"/>
              <a:t>‹#›</a:t>
            </a:fld>
            <a:endParaRPr lang="en-US"/>
          </a:p>
        </p:txBody>
      </p:sp>
    </p:spTree>
    <p:extLst>
      <p:ext uri="{BB962C8B-B14F-4D97-AF65-F5344CB8AC3E}">
        <p14:creationId xmlns:p14="http://schemas.microsoft.com/office/powerpoint/2010/main" val="3063415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0376"/>
            <a:ext cx="12192000" cy="7548376"/>
          </a:xfrm>
          <a:prstGeom prst="rect">
            <a:avLst/>
          </a:prstGeom>
        </p:spPr>
      </p:pic>
      <p:pic>
        <p:nvPicPr>
          <p:cNvPr id="8" name="Picture 11">
            <a:extLst>
              <a:ext uri="{FF2B5EF4-FFF2-40B4-BE49-F238E27FC236}">
                <a16:creationId xmlns:a16="http://schemas.microsoft.com/office/drawing/2014/main" xmlns="" id="{C58BED24-C711-4E20-A90F-127B2EEBD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79" y="415443"/>
            <a:ext cx="1196021" cy="614755"/>
          </a:xfrm>
          <a:prstGeom prst="rect">
            <a:avLst/>
          </a:prstGeom>
        </p:spPr>
      </p:pic>
      <p:sp>
        <p:nvSpPr>
          <p:cNvPr id="9" name="Rectangle 2">
            <a:extLst>
              <a:ext uri="{FF2B5EF4-FFF2-40B4-BE49-F238E27FC236}">
                <a16:creationId xmlns:a16="http://schemas.microsoft.com/office/drawing/2014/main" xmlns="" id="{39176FA6-00DA-644E-9918-2595694206EF}"/>
              </a:ext>
            </a:extLst>
          </p:cNvPr>
          <p:cNvSpPr/>
          <p:nvPr/>
        </p:nvSpPr>
        <p:spPr>
          <a:xfrm>
            <a:off x="399669" y="1316888"/>
            <a:ext cx="7086599" cy="1446550"/>
          </a:xfrm>
          <a:prstGeom prst="rect">
            <a:avLst/>
          </a:prstGeom>
        </p:spPr>
        <p:txBody>
          <a:bodyPr wrap="square">
            <a:spAutoFit/>
          </a:bodyPr>
          <a:lstStyle/>
          <a:p>
            <a:r>
              <a:rPr lang="lt-LT" sz="4400" b="1" dirty="0">
                <a:solidFill>
                  <a:srgbClr val="007D40"/>
                </a:solidFill>
                <a:latin typeface="Trebuchet MS" panose="020B0603020202020204" pitchFamily="34" charset="0"/>
              </a:rPr>
              <a:t>Subsidijos savarankiškoms </a:t>
            </a:r>
          </a:p>
          <a:p>
            <a:r>
              <a:rPr lang="lt-LT" sz="4400" b="1" dirty="0">
                <a:solidFill>
                  <a:srgbClr val="007D40"/>
                </a:solidFill>
                <a:latin typeface="Trebuchet MS" panose="020B0603020202020204" pitchFamily="34" charset="0"/>
              </a:rPr>
              <a:t>įmonėms</a:t>
            </a:r>
          </a:p>
        </p:txBody>
      </p:sp>
      <p:sp>
        <p:nvSpPr>
          <p:cNvPr id="11" name="TextBox 10"/>
          <p:cNvSpPr txBox="1"/>
          <p:nvPr/>
        </p:nvSpPr>
        <p:spPr>
          <a:xfrm>
            <a:off x="10177011" y="5726990"/>
            <a:ext cx="1569660" cy="785793"/>
          </a:xfrm>
          <a:prstGeom prst="rect">
            <a:avLst/>
          </a:prstGeom>
          <a:noFill/>
        </p:spPr>
        <p:txBody>
          <a:bodyPr wrap="none" rtlCol="0">
            <a:spAutoFit/>
          </a:bodyPr>
          <a:lstStyle/>
          <a:p>
            <a:pPr algn="r">
              <a:lnSpc>
                <a:spcPct val="150000"/>
              </a:lnSpc>
            </a:pPr>
            <a:r>
              <a:rPr lang="lt-LT" sz="1600" dirty="0">
                <a:solidFill>
                  <a:schemeClr val="bg1"/>
                </a:solidFill>
                <a:latin typeface="Trebuchet MS" panose="020B0603020202020204" pitchFamily="34" charset="0"/>
              </a:rPr>
              <a:t>20</a:t>
            </a:r>
            <a:r>
              <a:rPr lang="en-US" sz="1600" dirty="0">
                <a:solidFill>
                  <a:schemeClr val="bg1"/>
                </a:solidFill>
                <a:latin typeface="Trebuchet MS" panose="020B0603020202020204" pitchFamily="34" charset="0"/>
              </a:rPr>
              <a:t>2</a:t>
            </a:r>
            <a:r>
              <a:rPr lang="lt-LT" sz="1600" dirty="0">
                <a:solidFill>
                  <a:schemeClr val="bg1"/>
                </a:solidFill>
                <a:latin typeface="Trebuchet MS" panose="020B0603020202020204" pitchFamily="34" charset="0"/>
              </a:rPr>
              <a:t>1 02</a:t>
            </a:r>
            <a:r>
              <a:rPr lang="en-US" sz="1600" dirty="0">
                <a:solidFill>
                  <a:schemeClr val="bg1"/>
                </a:solidFill>
                <a:latin typeface="Trebuchet MS" panose="020B0603020202020204" pitchFamily="34" charset="0"/>
              </a:rPr>
              <a:t> </a:t>
            </a:r>
            <a:r>
              <a:rPr lang="lt-LT" sz="1600" dirty="0">
                <a:solidFill>
                  <a:schemeClr val="bg1"/>
                </a:solidFill>
                <a:latin typeface="Trebuchet MS" panose="020B0603020202020204" pitchFamily="34" charset="0"/>
              </a:rPr>
              <a:t>12</a:t>
            </a:r>
          </a:p>
          <a:p>
            <a:pPr algn="r">
              <a:lnSpc>
                <a:spcPct val="150000"/>
              </a:lnSpc>
            </a:pPr>
            <a:r>
              <a:rPr lang="lt-LT" altLang="lt-LT" sz="1600" dirty="0">
                <a:solidFill>
                  <a:schemeClr val="bg1"/>
                </a:solidFill>
                <a:latin typeface="Trebuchet MS" panose="020B0603020202020204" pitchFamily="34" charset="0"/>
              </a:rPr>
              <a:t>Rūta </a:t>
            </a:r>
            <a:r>
              <a:rPr lang="lt-LT" altLang="lt-LT" sz="1600" dirty="0" err="1">
                <a:solidFill>
                  <a:schemeClr val="bg1"/>
                </a:solidFill>
                <a:latin typeface="Trebuchet MS" panose="020B0603020202020204" pitchFamily="34" charset="0"/>
              </a:rPr>
              <a:t>Giedrienė</a:t>
            </a:r>
            <a:endParaRPr lang="lt-LT" altLang="lt-LT" sz="16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557324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xmlns="" id="{03A36382-B741-4562-BF54-24F99CFA6F44}"/>
              </a:ext>
            </a:extLst>
          </p:cNvPr>
          <p:cNvSpPr/>
          <p:nvPr/>
        </p:nvSpPr>
        <p:spPr>
          <a:xfrm>
            <a:off x="-1" y="1"/>
            <a:ext cx="12192000" cy="6857999"/>
          </a:xfrm>
          <a:prstGeom prst="rect">
            <a:avLst/>
          </a:prstGeom>
          <a:solidFill>
            <a:srgbClr val="006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t-LT" b="1" dirty="0"/>
          </a:p>
          <a:p>
            <a:endParaRPr lang="lt-LT" b="1" dirty="0" smtClean="0"/>
          </a:p>
          <a:p>
            <a:endParaRPr lang="lt-LT" dirty="0"/>
          </a:p>
        </p:txBody>
      </p:sp>
      <p:sp>
        <p:nvSpPr>
          <p:cNvPr id="4" name="Stačiakampis 3"/>
          <p:cNvSpPr/>
          <p:nvPr/>
        </p:nvSpPr>
        <p:spPr>
          <a:xfrm>
            <a:off x="569344" y="509202"/>
            <a:ext cx="10869283" cy="461665"/>
          </a:xfrm>
          <a:prstGeom prst="rect">
            <a:avLst/>
          </a:prstGeom>
        </p:spPr>
        <p:txBody>
          <a:bodyPr wrap="square">
            <a:spAutoFit/>
          </a:bodyPr>
          <a:lstStyle/>
          <a:p>
            <a:pPr marL="342900" lvl="0" indent="-342900" algn="just">
              <a:spcAft>
                <a:spcPts val="0"/>
              </a:spcAft>
              <a:buFont typeface="Symbol" panose="05050102010706020507" pitchFamily="18" charset="2"/>
              <a:buChar char=""/>
            </a:pPr>
            <a:endParaRPr lang="lt-LT" sz="2400" dirty="0">
              <a:solidFill>
                <a:schemeClr val="bg1"/>
              </a:solidFill>
              <a:effectLst/>
              <a:latin typeface="Calibri" panose="020F0502020204030204" pitchFamily="34" charset="0"/>
              <a:ea typeface="Calibri" panose="020F0502020204030204" pitchFamily="34" charset="0"/>
            </a:endParaRPr>
          </a:p>
        </p:txBody>
      </p:sp>
      <p:sp>
        <p:nvSpPr>
          <p:cNvPr id="8" name="Stačiakampis: viršutiniai suapvalinti kampai 22">
            <a:extLst>
              <a:ext uri="{FF2B5EF4-FFF2-40B4-BE49-F238E27FC236}">
                <a16:creationId xmlns:a16="http://schemas.microsoft.com/office/drawing/2014/main" xmlns="" id="{9D8C12BF-3E16-472F-9F5B-82ED8B3A3611}"/>
              </a:ext>
            </a:extLst>
          </p:cNvPr>
          <p:cNvSpPr/>
          <p:nvPr/>
        </p:nvSpPr>
        <p:spPr>
          <a:xfrm rot="5400000">
            <a:off x="4363007" y="-2201696"/>
            <a:ext cx="2229533" cy="10955548"/>
          </a:xfrm>
          <a:prstGeom prst="round2Same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čiakampis 8"/>
          <p:cNvSpPr/>
          <p:nvPr/>
        </p:nvSpPr>
        <p:spPr>
          <a:xfrm>
            <a:off x="690112" y="2262146"/>
            <a:ext cx="8497019" cy="2027863"/>
          </a:xfrm>
          <a:prstGeom prst="rect">
            <a:avLst/>
          </a:prstGeom>
        </p:spPr>
        <p:txBody>
          <a:bodyPr wrap="square">
            <a:spAutoFit/>
          </a:bodyPr>
          <a:lstStyle/>
          <a:p>
            <a:pPr>
              <a:lnSpc>
                <a:spcPct val="107000"/>
              </a:lnSpc>
              <a:spcAft>
                <a:spcPts val="800"/>
              </a:spcAft>
            </a:pPr>
            <a:r>
              <a:rPr lang="lt-LT"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Atkreipiame dėmesį</a:t>
            </a:r>
          </a:p>
          <a:p>
            <a:pPr>
              <a:lnSpc>
                <a:spcPct val="107000"/>
              </a:lnSpc>
              <a:spcAft>
                <a:spcPts val="800"/>
              </a:spcAft>
            </a:pPr>
            <a:r>
              <a:rPr lang="lt-LT" b="1" dirty="0" smtClean="0">
                <a:latin typeface="Calibri" panose="020F0502020204030204" pitchFamily="34" charset="0"/>
                <a:ea typeface="Calibri" panose="020F0502020204030204" pitchFamily="34" charset="0"/>
                <a:cs typeface="Times New Roman" panose="02020603050405020304" pitchFamily="18" charset="0"/>
              </a:rPr>
              <a:t>Paraiškoje nurodyta įmonės sąskaita turi būti teisinga.</a:t>
            </a:r>
          </a:p>
          <a:p>
            <a:pPr>
              <a:lnSpc>
                <a:spcPct val="107000"/>
              </a:lnSpc>
              <a:spcAft>
                <a:spcPts val="800"/>
              </a:spcAft>
            </a:pPr>
            <a:r>
              <a:rPr lang="lt-LT" b="1" dirty="0">
                <a:latin typeface="Calibri" panose="020F0502020204030204" pitchFamily="34" charset="0"/>
                <a:ea typeface="Calibri" panose="020F0502020204030204" pitchFamily="34" charset="0"/>
                <a:cs typeface="Times New Roman" panose="02020603050405020304" pitchFamily="18" charset="0"/>
              </a:rPr>
              <a:t>U</a:t>
            </a:r>
            <a:r>
              <a:rPr lang="lt-LT" b="1" dirty="0" smtClean="0">
                <a:latin typeface="Calibri" panose="020F0502020204030204" pitchFamily="34" charset="0"/>
                <a:ea typeface="Calibri" panose="020F0502020204030204" pitchFamily="34" charset="0"/>
                <a:cs typeface="Times New Roman" panose="02020603050405020304" pitchFamily="18" charset="0"/>
              </a:rPr>
              <a:t>žtenka pateikti vieną paraišką per Mano VMI</a:t>
            </a:r>
          </a:p>
          <a:p>
            <a:pPr marL="285750" indent="-285750">
              <a:buFont typeface="Arial" panose="020B0604020202020204" pitchFamily="34" charset="0"/>
              <a:buChar char="•"/>
            </a:pPr>
            <a:r>
              <a:rPr lang="lt-LT" sz="1600" dirty="0">
                <a:latin typeface="Trebuchet MS" panose="020B0603020202020204" pitchFamily="34" charset="0"/>
              </a:rPr>
              <a:t>Paslaugos </a:t>
            </a:r>
            <a:r>
              <a:rPr lang="lt-LT" sz="1600" dirty="0">
                <a:latin typeface="Trebuchet MS" panose="020B0603020202020204" pitchFamily="34" charset="0"/>
                <a:sym typeface="Wingdings" panose="05000000000000000000" pitchFamily="2" charset="2"/>
              </a:rPr>
              <a:t></a:t>
            </a:r>
            <a:r>
              <a:rPr lang="lt-LT" sz="1600" dirty="0">
                <a:latin typeface="Trebuchet MS" panose="020B0603020202020204" pitchFamily="34" charset="0"/>
              </a:rPr>
              <a:t> Užsakyti paslaugą </a:t>
            </a:r>
            <a:r>
              <a:rPr lang="lt-LT" sz="1600" dirty="0">
                <a:latin typeface="Trebuchet MS" panose="020B0603020202020204" pitchFamily="34" charset="0"/>
                <a:sym typeface="Wingdings" panose="05000000000000000000" pitchFamily="2" charset="2"/>
              </a:rPr>
              <a:t></a:t>
            </a:r>
            <a:r>
              <a:rPr lang="lt-LT" sz="1600" dirty="0">
                <a:latin typeface="Trebuchet MS" panose="020B0603020202020204" pitchFamily="34" charset="0"/>
              </a:rPr>
              <a:t> Kitos paslaugos </a:t>
            </a:r>
            <a:r>
              <a:rPr lang="lt-LT" sz="1600" dirty="0">
                <a:latin typeface="Trebuchet MS" panose="020B0603020202020204" pitchFamily="34" charset="0"/>
                <a:sym typeface="Wingdings" panose="05000000000000000000" pitchFamily="2" charset="2"/>
              </a:rPr>
              <a:t>                                      </a:t>
            </a:r>
            <a:r>
              <a:rPr lang="lt-LT" sz="1600" b="1" dirty="0">
                <a:latin typeface="Trebuchet MS" panose="020B0603020202020204" pitchFamily="34" charset="0"/>
              </a:rPr>
              <a:t>Savarankiškos įmonės nukentėjusios nuo COVID-19 paraiškos subsidijai gauti </a:t>
            </a:r>
            <a:r>
              <a:rPr lang="lt-LT" sz="1600" b="1" dirty="0" smtClean="0">
                <a:latin typeface="Trebuchet MS" panose="020B0603020202020204" pitchFamily="34" charset="0"/>
              </a:rPr>
              <a:t>teikimas</a:t>
            </a:r>
            <a:endParaRPr lang="lt-LT" sz="1600" b="1" dirty="0">
              <a:latin typeface="Trebuchet MS" panose="020B0603020202020204" pitchFamily="34" charset="0"/>
            </a:endParaRPr>
          </a:p>
        </p:txBody>
      </p:sp>
    </p:spTree>
    <p:extLst>
      <p:ext uri="{BB962C8B-B14F-4D97-AF65-F5344CB8AC3E}">
        <p14:creationId xmlns:p14="http://schemas.microsoft.com/office/powerpoint/2010/main" val="168491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2">
            <a:extLst>
              <a:ext uri="{FF2B5EF4-FFF2-40B4-BE49-F238E27FC236}">
                <a16:creationId xmlns:a16="http://schemas.microsoft.com/office/drawing/2014/main" xmlns="" id="{4657E171-2D34-4818-B1E3-CC3E32822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075221"/>
          </a:xfrm>
          <a:prstGeom prst="rect">
            <a:avLst/>
          </a:prstGeom>
        </p:spPr>
      </p:pic>
      <p:sp>
        <p:nvSpPr>
          <p:cNvPr id="5" name="TextBox 4">
            <a:extLst>
              <a:ext uri="{FF2B5EF4-FFF2-40B4-BE49-F238E27FC236}">
                <a16:creationId xmlns:a16="http://schemas.microsoft.com/office/drawing/2014/main" xmlns="" id="{AE13999E-01C7-4095-A8D3-BD54E85DBEA2}"/>
              </a:ext>
            </a:extLst>
          </p:cNvPr>
          <p:cNvSpPr txBox="1"/>
          <p:nvPr/>
        </p:nvSpPr>
        <p:spPr>
          <a:xfrm>
            <a:off x="2463871" y="1484933"/>
            <a:ext cx="4635763" cy="1323439"/>
          </a:xfrm>
          <a:prstGeom prst="rect">
            <a:avLst/>
          </a:prstGeom>
          <a:noFill/>
        </p:spPr>
        <p:txBody>
          <a:bodyPr wrap="square" rtlCol="0">
            <a:spAutoFit/>
          </a:bodyPr>
          <a:lstStyle/>
          <a:p>
            <a:r>
              <a:rPr lang="lt-LT" sz="4000" b="1" dirty="0" smtClean="0">
                <a:solidFill>
                  <a:prstClr val="white"/>
                </a:solidFill>
                <a:latin typeface="Trebuchet MS" panose="020B0603020202020204" pitchFamily="34" charset="0"/>
              </a:rPr>
              <a:t>Pasitikėjimą </a:t>
            </a:r>
          </a:p>
          <a:p>
            <a:r>
              <a:rPr lang="lt-LT" sz="4000" b="1" dirty="0" smtClean="0">
                <a:solidFill>
                  <a:prstClr val="white"/>
                </a:solidFill>
                <a:latin typeface="Trebuchet MS" panose="020B0603020202020204" pitchFamily="34" charset="0"/>
              </a:rPr>
              <a:t>kurkime kartu</a:t>
            </a:r>
            <a:r>
              <a:rPr lang="en-US" sz="4000" b="1" dirty="0" smtClean="0">
                <a:solidFill>
                  <a:prstClr val="white"/>
                </a:solidFill>
                <a:latin typeface="Trebuchet MS" panose="020B0603020202020204" pitchFamily="34" charset="0"/>
              </a:rPr>
              <a:t>!</a:t>
            </a:r>
            <a:endParaRPr lang="lt-LT" sz="4000" b="1"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33276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DD00C3BD-9103-4F99-90E2-DABDD3CC4F07}"/>
              </a:ext>
            </a:extLst>
          </p:cNvPr>
          <p:cNvSpPr/>
          <p:nvPr/>
        </p:nvSpPr>
        <p:spPr>
          <a:xfrm>
            <a:off x="2" y="0"/>
            <a:ext cx="12192000" cy="6858000"/>
          </a:xfrm>
          <a:prstGeom prst="rect">
            <a:avLst/>
          </a:prstGeom>
          <a:solidFill>
            <a:srgbClr val="283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D40"/>
              </a:solidFill>
            </a:endParaRPr>
          </a:p>
        </p:txBody>
      </p:sp>
      <p:sp>
        <p:nvSpPr>
          <p:cNvPr id="14" name="Rectangle 13">
            <a:extLst>
              <a:ext uri="{FF2B5EF4-FFF2-40B4-BE49-F238E27FC236}">
                <a16:creationId xmlns:a16="http://schemas.microsoft.com/office/drawing/2014/main" xmlns="" id="{9434E411-B336-4B32-B5CB-DB6A3B5449CC}"/>
              </a:ext>
            </a:extLst>
          </p:cNvPr>
          <p:cNvSpPr/>
          <p:nvPr/>
        </p:nvSpPr>
        <p:spPr>
          <a:xfrm>
            <a:off x="0" y="608703"/>
            <a:ext cx="12192000" cy="461665"/>
          </a:xfrm>
          <a:prstGeom prst="rect">
            <a:avLst/>
          </a:prstGeom>
        </p:spPr>
        <p:txBody>
          <a:bodyPr wrap="square">
            <a:spAutoFit/>
          </a:bodyPr>
          <a:lstStyle/>
          <a:p>
            <a:pPr algn="ctr"/>
            <a:r>
              <a:rPr lang="lt-LT" sz="2400" b="1" dirty="0" smtClean="0">
                <a:solidFill>
                  <a:schemeClr val="bg1"/>
                </a:solidFill>
                <a:latin typeface="Trebuchet MS" panose="020B0603020202020204" pitchFamily="34" charset="0"/>
              </a:rPr>
              <a:t>Kaip pateikti paraišką </a:t>
            </a:r>
            <a:r>
              <a:rPr lang="lt-LT" sz="2400" b="1" dirty="0">
                <a:solidFill>
                  <a:schemeClr val="bg1"/>
                </a:solidFill>
                <a:latin typeface="Trebuchet MS" panose="020B0603020202020204" pitchFamily="34" charset="0"/>
              </a:rPr>
              <a:t>subsidijai gauti?</a:t>
            </a:r>
            <a:endParaRPr lang="en-US" sz="2400" b="1" dirty="0">
              <a:solidFill>
                <a:schemeClr val="bg1"/>
              </a:solidFill>
              <a:latin typeface="Trebuchet MS" panose="020B0603020202020204" pitchFamily="34" charset="0"/>
            </a:endParaRPr>
          </a:p>
        </p:txBody>
      </p:sp>
      <p:sp>
        <p:nvSpPr>
          <p:cNvPr id="5" name="TextBox 4"/>
          <p:cNvSpPr txBox="1"/>
          <p:nvPr/>
        </p:nvSpPr>
        <p:spPr>
          <a:xfrm>
            <a:off x="836560" y="2140737"/>
            <a:ext cx="9815634" cy="2769989"/>
          </a:xfrm>
          <a:prstGeom prst="rect">
            <a:avLst/>
          </a:prstGeom>
          <a:noFill/>
        </p:spPr>
        <p:txBody>
          <a:bodyPr wrap="square" rtlCol="0">
            <a:spAutoFit/>
          </a:bodyPr>
          <a:lstStyle/>
          <a:p>
            <a:pPr marL="285750" indent="-285750">
              <a:buClr>
                <a:srgbClr val="BCE6FF"/>
              </a:buClr>
              <a:buFont typeface="Wingdings" panose="05000000000000000000" pitchFamily="2" charset="2"/>
              <a:buChar char="§"/>
            </a:pPr>
            <a:r>
              <a:rPr lang="lt-LT" dirty="0">
                <a:solidFill>
                  <a:schemeClr val="bg1"/>
                </a:solidFill>
                <a:latin typeface="Trebuchet MS" panose="020B0603020202020204" pitchFamily="34" charset="0"/>
              </a:rPr>
              <a:t>Prisijungti prie </a:t>
            </a:r>
            <a:r>
              <a:rPr lang="lt-LT" b="1" dirty="0">
                <a:solidFill>
                  <a:srgbClr val="BCE6FF"/>
                </a:solidFill>
                <a:latin typeface="Trebuchet MS" panose="020B0603020202020204" pitchFamily="34" charset="0"/>
              </a:rPr>
              <a:t>Mano VMI</a:t>
            </a:r>
            <a:r>
              <a:rPr lang="lt-LT" dirty="0">
                <a:solidFill>
                  <a:srgbClr val="BCE6FF"/>
                </a:solidFill>
                <a:latin typeface="Trebuchet MS" panose="020B0603020202020204" pitchFamily="34" charset="0"/>
              </a:rPr>
              <a:t> </a:t>
            </a:r>
            <a:r>
              <a:rPr lang="lt-LT" dirty="0">
                <a:solidFill>
                  <a:schemeClr val="bg1"/>
                </a:solidFill>
                <a:latin typeface="Trebuchet MS" panose="020B0603020202020204" pitchFamily="34" charset="0"/>
              </a:rPr>
              <a:t>įmonės paskyros</a:t>
            </a:r>
          </a:p>
          <a:p>
            <a:pPr marL="285750" indent="-285750">
              <a:buClr>
                <a:srgbClr val="BCE6FF"/>
              </a:buClr>
              <a:buFont typeface="Wingdings" panose="05000000000000000000" pitchFamily="2" charset="2"/>
              <a:buChar char="§"/>
            </a:pPr>
            <a:endParaRPr lang="lt-LT" dirty="0">
              <a:solidFill>
                <a:schemeClr val="bg1"/>
              </a:solidFill>
              <a:latin typeface="Trebuchet MS" panose="020B0603020202020204" pitchFamily="34" charset="0"/>
            </a:endParaRPr>
          </a:p>
          <a:p>
            <a:pPr marL="285750" indent="-285750">
              <a:buClr>
                <a:srgbClr val="BCE6FF"/>
              </a:buClr>
              <a:buFont typeface="Wingdings" panose="05000000000000000000" pitchFamily="2" charset="2"/>
              <a:buChar char="§"/>
            </a:pPr>
            <a:r>
              <a:rPr lang="lt-LT" dirty="0">
                <a:solidFill>
                  <a:schemeClr val="bg1"/>
                </a:solidFill>
                <a:latin typeface="Trebuchet MS" panose="020B0603020202020204" pitchFamily="34" charset="0"/>
              </a:rPr>
              <a:t>Paslaugos </a:t>
            </a:r>
            <a:r>
              <a:rPr lang="lt-LT" dirty="0">
                <a:solidFill>
                  <a:schemeClr val="bg1"/>
                </a:solidFill>
                <a:latin typeface="Trebuchet MS" panose="020B0603020202020204" pitchFamily="34" charset="0"/>
                <a:sym typeface="Wingdings" panose="05000000000000000000" pitchFamily="2" charset="2"/>
              </a:rPr>
              <a:t></a:t>
            </a:r>
            <a:r>
              <a:rPr lang="lt-LT" dirty="0">
                <a:solidFill>
                  <a:schemeClr val="bg1"/>
                </a:solidFill>
                <a:latin typeface="Trebuchet MS" panose="020B0603020202020204" pitchFamily="34" charset="0"/>
              </a:rPr>
              <a:t> Užsakyti paslaugą </a:t>
            </a:r>
            <a:r>
              <a:rPr lang="lt-LT" dirty="0">
                <a:solidFill>
                  <a:schemeClr val="bg1"/>
                </a:solidFill>
                <a:latin typeface="Trebuchet MS" panose="020B0603020202020204" pitchFamily="34" charset="0"/>
                <a:sym typeface="Wingdings" panose="05000000000000000000" pitchFamily="2" charset="2"/>
              </a:rPr>
              <a:t></a:t>
            </a:r>
            <a:r>
              <a:rPr lang="lt-LT" dirty="0">
                <a:solidFill>
                  <a:schemeClr val="bg1"/>
                </a:solidFill>
                <a:latin typeface="Trebuchet MS" panose="020B0603020202020204" pitchFamily="34" charset="0"/>
              </a:rPr>
              <a:t> Kitos paslaugos </a:t>
            </a:r>
            <a:r>
              <a:rPr lang="lt-LT" dirty="0">
                <a:solidFill>
                  <a:schemeClr val="bg1"/>
                </a:solidFill>
                <a:latin typeface="Trebuchet MS" panose="020B0603020202020204" pitchFamily="34" charset="0"/>
                <a:sym typeface="Wingdings" panose="05000000000000000000" pitchFamily="2" charset="2"/>
              </a:rPr>
              <a:t>                                      </a:t>
            </a:r>
            <a:r>
              <a:rPr lang="lt-LT" b="1" dirty="0">
                <a:solidFill>
                  <a:srgbClr val="BCE6FF"/>
                </a:solidFill>
                <a:latin typeface="Trebuchet MS" panose="020B0603020202020204" pitchFamily="34" charset="0"/>
              </a:rPr>
              <a:t>Savarankiškos įmonės nukentėjusios nuo COVID-19 paraiškos subsidijai gauti teikimas</a:t>
            </a:r>
          </a:p>
          <a:p>
            <a:pPr marL="285750" indent="-285750">
              <a:buClr>
                <a:srgbClr val="BCE6FF"/>
              </a:buClr>
              <a:buFont typeface="Wingdings" panose="05000000000000000000" pitchFamily="2" charset="2"/>
              <a:buChar char="§"/>
            </a:pPr>
            <a:endParaRPr lang="lt-LT" dirty="0">
              <a:solidFill>
                <a:schemeClr val="bg1"/>
              </a:solidFill>
              <a:latin typeface="Trebuchet MS" panose="020B0603020202020204" pitchFamily="34" charset="0"/>
            </a:endParaRPr>
          </a:p>
          <a:p>
            <a:pPr marL="285750" indent="-285750">
              <a:buClr>
                <a:srgbClr val="BCE6FF"/>
              </a:buClr>
              <a:buFont typeface="Wingdings" panose="05000000000000000000" pitchFamily="2" charset="2"/>
              <a:buChar char="§"/>
            </a:pPr>
            <a:r>
              <a:rPr lang="lt-LT" dirty="0">
                <a:solidFill>
                  <a:schemeClr val="bg1"/>
                </a:solidFill>
                <a:latin typeface="Trebuchet MS" panose="020B0603020202020204" pitchFamily="34" charset="0"/>
              </a:rPr>
              <a:t>Užpildoma supaprastintos formos paraiška, kurioje nurodoma </a:t>
            </a:r>
            <a:r>
              <a:rPr lang="lt-LT" sz="2400" b="1" dirty="0">
                <a:solidFill>
                  <a:srgbClr val="FF0000"/>
                </a:solidFill>
                <a:latin typeface="Trebuchet MS" panose="020B0603020202020204" pitchFamily="34" charset="0"/>
              </a:rPr>
              <a:t>galiojanti įmonės sąskaita</a:t>
            </a:r>
            <a:endParaRPr lang="lt-LT" b="1" dirty="0">
              <a:solidFill>
                <a:srgbClr val="FF0000"/>
              </a:solidFill>
              <a:latin typeface="Trebuchet MS" panose="020B0603020202020204" pitchFamily="34" charset="0"/>
            </a:endParaRPr>
          </a:p>
          <a:p>
            <a:pPr marL="285750" indent="-285750">
              <a:buClr>
                <a:srgbClr val="BCE6FF"/>
              </a:buClr>
              <a:buFont typeface="Wingdings" panose="05000000000000000000" pitchFamily="2" charset="2"/>
              <a:buChar char="§"/>
            </a:pPr>
            <a:endParaRPr lang="lt-LT" dirty="0">
              <a:solidFill>
                <a:schemeClr val="bg1"/>
              </a:solidFill>
              <a:latin typeface="Trebuchet MS" panose="020B0603020202020204" pitchFamily="34" charset="0"/>
            </a:endParaRPr>
          </a:p>
          <a:p>
            <a:pPr marL="285750" indent="-285750">
              <a:buClr>
                <a:srgbClr val="BCE6FF"/>
              </a:buClr>
              <a:buFont typeface="Wingdings" panose="05000000000000000000" pitchFamily="2" charset="2"/>
              <a:buChar char="§"/>
            </a:pPr>
            <a:r>
              <a:rPr lang="lt-LT" b="1" dirty="0">
                <a:solidFill>
                  <a:schemeClr val="bg1"/>
                </a:solidFill>
                <a:latin typeface="Trebuchet MS" panose="020B0603020202020204" pitchFamily="34" charset="0"/>
              </a:rPr>
              <a:t>Atsakymas</a:t>
            </a:r>
            <a:r>
              <a:rPr lang="lt-LT" dirty="0">
                <a:solidFill>
                  <a:schemeClr val="bg1"/>
                </a:solidFill>
                <a:latin typeface="Trebuchet MS" panose="020B0603020202020204" pitchFamily="34" charset="0"/>
              </a:rPr>
              <a:t> dėl subsidijos skyrimo išsiunčiamas per </a:t>
            </a:r>
            <a:r>
              <a:rPr lang="lt-LT" b="1" dirty="0">
                <a:solidFill>
                  <a:srgbClr val="BCE6FF"/>
                </a:solidFill>
                <a:latin typeface="Trebuchet MS" panose="020B0603020202020204" pitchFamily="34" charset="0"/>
              </a:rPr>
              <a:t>Mano VMI</a:t>
            </a:r>
            <a:endParaRPr lang="lt-LT" dirty="0">
              <a:solidFill>
                <a:srgbClr val="BCE6FF"/>
              </a:solidFill>
            </a:endParaRPr>
          </a:p>
        </p:txBody>
      </p:sp>
      <p:pic>
        <p:nvPicPr>
          <p:cNvPr id="19" name="Picture 6">
            <a:extLst>
              <a:ext uri="{FF2B5EF4-FFF2-40B4-BE49-F238E27FC236}">
                <a16:creationId xmlns:a16="http://schemas.microsoft.com/office/drawing/2014/main" xmlns="" id="{F3F81F85-94D9-48A3-BA04-A6D3D79C33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831755" y="4449061"/>
            <a:ext cx="393562" cy="393562"/>
          </a:xfrm>
          <a:prstGeom prst="rect">
            <a:avLst/>
          </a:prstGeom>
        </p:spPr>
      </p:pic>
      <p:sp>
        <p:nvSpPr>
          <p:cNvPr id="6" name="Rectangle 18">
            <a:extLst>
              <a:ext uri="{FF2B5EF4-FFF2-40B4-BE49-F238E27FC236}">
                <a16:creationId xmlns="" xmlns:a16="http://schemas.microsoft.com/office/drawing/2014/main" id="{778FE7BF-E869-4314-B55C-2D4BB7536D29}"/>
              </a:ext>
            </a:extLst>
          </p:cNvPr>
          <p:cNvSpPr/>
          <p:nvPr/>
        </p:nvSpPr>
        <p:spPr>
          <a:xfrm>
            <a:off x="0" y="5349228"/>
            <a:ext cx="9957815" cy="1011544"/>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b="1" dirty="0">
                <a:solidFill>
                  <a:srgbClr val="007D40"/>
                </a:solidFill>
                <a:latin typeface="Trebuchet MS" panose="020B0603020202020204" pitchFamily="34" charset="0"/>
              </a:rPr>
              <a:t>P</a:t>
            </a:r>
            <a:r>
              <a:rPr lang="lt-LT" b="1" dirty="0" smtClean="0">
                <a:solidFill>
                  <a:srgbClr val="007D40"/>
                </a:solidFill>
                <a:latin typeface="Trebuchet MS" panose="020B0603020202020204" pitchFamily="34" charset="0"/>
              </a:rPr>
              <a:t>araišką </a:t>
            </a:r>
            <a:r>
              <a:rPr lang="lt-LT" b="1" dirty="0">
                <a:solidFill>
                  <a:srgbClr val="007D40"/>
                </a:solidFill>
                <a:latin typeface="Trebuchet MS" panose="020B0603020202020204" pitchFamily="34" charset="0"/>
              </a:rPr>
              <a:t>subsidijai gali teikti ir </a:t>
            </a:r>
            <a:r>
              <a:rPr lang="lt-LT" b="1" dirty="0" smtClean="0">
                <a:solidFill>
                  <a:srgbClr val="007D40"/>
                </a:solidFill>
                <a:latin typeface="Trebuchet MS" panose="020B0603020202020204" pitchFamily="34" charset="0"/>
              </a:rPr>
              <a:t>tos</a:t>
            </a:r>
            <a:r>
              <a:rPr lang="en-US" b="1" dirty="0" smtClean="0">
                <a:solidFill>
                  <a:srgbClr val="007D40"/>
                </a:solidFill>
                <a:latin typeface="Trebuchet MS" panose="020B0603020202020204" pitchFamily="34" charset="0"/>
              </a:rPr>
              <a:t> </a:t>
            </a:r>
            <a:r>
              <a:rPr lang="lt-LT" b="1" dirty="0" smtClean="0">
                <a:solidFill>
                  <a:srgbClr val="007D40"/>
                </a:solidFill>
                <a:latin typeface="Trebuchet MS" panose="020B0603020202020204" pitchFamily="34" charset="0"/>
              </a:rPr>
              <a:t>savarankiškos įmonės</a:t>
            </a:r>
            <a:r>
              <a:rPr lang="lt-LT" b="1" dirty="0">
                <a:solidFill>
                  <a:srgbClr val="007D40"/>
                </a:solidFill>
                <a:latin typeface="Trebuchet MS" panose="020B0603020202020204" pitchFamily="34" charset="0"/>
              </a:rPr>
              <a:t>, kurios į </a:t>
            </a:r>
            <a:r>
              <a:rPr lang="lt-LT" b="1" u="sng" dirty="0">
                <a:solidFill>
                  <a:srgbClr val="007D40"/>
                </a:solidFill>
                <a:latin typeface="Trebuchet MS" panose="020B0603020202020204" pitchFamily="34" charset="0"/>
              </a:rPr>
              <a:t>VMI nukentėjusių nuo COVID-19 </a:t>
            </a:r>
            <a:r>
              <a:rPr lang="lt-LT" b="1" u="sng" dirty="0" smtClean="0">
                <a:solidFill>
                  <a:srgbClr val="007D40"/>
                </a:solidFill>
                <a:latin typeface="Trebuchet MS" panose="020B0603020202020204" pitchFamily="34" charset="0"/>
              </a:rPr>
              <a:t>sąrašą</a:t>
            </a:r>
            <a:r>
              <a:rPr lang="lt-LT" b="1" dirty="0" smtClean="0">
                <a:solidFill>
                  <a:srgbClr val="007D40"/>
                </a:solidFill>
                <a:latin typeface="Trebuchet MS" panose="020B0603020202020204" pitchFamily="34" charset="0"/>
              </a:rPr>
              <a:t> </a:t>
            </a:r>
            <a:r>
              <a:rPr lang="lt-LT" sz="2400" b="1" dirty="0" smtClean="0">
                <a:solidFill>
                  <a:srgbClr val="FF0000"/>
                </a:solidFill>
                <a:latin typeface="Trebuchet MS" panose="020B0603020202020204" pitchFamily="34" charset="0"/>
              </a:rPr>
              <a:t>nėra</a:t>
            </a:r>
            <a:r>
              <a:rPr lang="lt-LT" b="1" dirty="0" smtClean="0">
                <a:solidFill>
                  <a:srgbClr val="007D40"/>
                </a:solidFill>
                <a:latin typeface="Trebuchet MS" panose="020B0603020202020204" pitchFamily="34" charset="0"/>
              </a:rPr>
              <a:t> įtrauktos, tačiau atitinka nustatytus kriterijus.</a:t>
            </a:r>
            <a:endParaRPr lang="en-US" b="1" dirty="0">
              <a:solidFill>
                <a:srgbClr val="007D40"/>
              </a:solidFill>
              <a:latin typeface="Trebuchet MS" panose="020B0603020202020204" pitchFamily="34" charset="0"/>
            </a:endParaRPr>
          </a:p>
        </p:txBody>
      </p:sp>
    </p:spTree>
    <p:extLst>
      <p:ext uri="{BB962C8B-B14F-4D97-AF65-F5344CB8AC3E}">
        <p14:creationId xmlns:p14="http://schemas.microsoft.com/office/powerpoint/2010/main" val="4104344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ačiakampis: viršutiniai suapvalinti kampai 14">
            <a:extLst>
              <a:ext uri="{FF2B5EF4-FFF2-40B4-BE49-F238E27FC236}">
                <a16:creationId xmlns:a16="http://schemas.microsoft.com/office/drawing/2014/main" xmlns="" id="{82341F5F-30AD-47A5-A211-2803BEEBAA78}"/>
              </a:ext>
            </a:extLst>
          </p:cNvPr>
          <p:cNvSpPr/>
          <p:nvPr/>
        </p:nvSpPr>
        <p:spPr>
          <a:xfrm rot="5400000">
            <a:off x="3162299" y="2540195"/>
            <a:ext cx="695324" cy="7019927"/>
          </a:xfrm>
          <a:prstGeom prst="round2Same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D00C3BD-9103-4F99-90E2-DABDD3CC4F07}"/>
              </a:ext>
            </a:extLst>
          </p:cNvPr>
          <p:cNvSpPr/>
          <p:nvPr/>
        </p:nvSpPr>
        <p:spPr>
          <a:xfrm>
            <a:off x="0" y="-46"/>
            <a:ext cx="12192000" cy="882547"/>
          </a:xfrm>
          <a:prstGeom prst="rect">
            <a:avLst/>
          </a:prstGeom>
          <a:solidFill>
            <a:srgbClr val="017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40"/>
                </a:solidFill>
              </a:rPr>
              <a:t>v</a:t>
            </a:r>
          </a:p>
        </p:txBody>
      </p:sp>
      <p:sp>
        <p:nvSpPr>
          <p:cNvPr id="14" name="Rectangle 13">
            <a:extLst>
              <a:ext uri="{FF2B5EF4-FFF2-40B4-BE49-F238E27FC236}">
                <a16:creationId xmlns:a16="http://schemas.microsoft.com/office/drawing/2014/main" xmlns="" id="{9434E411-B336-4B32-B5CB-DB6A3B5449CC}"/>
              </a:ext>
            </a:extLst>
          </p:cNvPr>
          <p:cNvSpPr/>
          <p:nvPr/>
        </p:nvSpPr>
        <p:spPr>
          <a:xfrm>
            <a:off x="-2" y="210394"/>
            <a:ext cx="12192000" cy="461665"/>
          </a:xfrm>
          <a:prstGeom prst="rect">
            <a:avLst/>
          </a:prstGeom>
        </p:spPr>
        <p:txBody>
          <a:bodyPr wrap="square">
            <a:spAutoFit/>
          </a:bodyPr>
          <a:lstStyle/>
          <a:p>
            <a:pPr algn="ctr"/>
            <a:r>
              <a:rPr lang="lt-LT" sz="2400" b="1" dirty="0">
                <a:solidFill>
                  <a:schemeClr val="bg1"/>
                </a:solidFill>
                <a:latin typeface="Trebuchet MS" panose="020B0603020202020204" pitchFamily="34" charset="0"/>
              </a:rPr>
              <a:t>Sąlygos subsidijai gauti</a:t>
            </a:r>
            <a:endParaRPr lang="en-US" sz="2400" b="1" dirty="0">
              <a:solidFill>
                <a:schemeClr val="bg1"/>
              </a:solidFill>
              <a:latin typeface="Trebuchet MS" panose="020B0603020202020204" pitchFamily="34" charset="0"/>
            </a:endParaRPr>
          </a:p>
        </p:txBody>
      </p:sp>
      <p:sp>
        <p:nvSpPr>
          <p:cNvPr id="17" name="Rectangle 16">
            <a:extLst>
              <a:ext uri="{FF2B5EF4-FFF2-40B4-BE49-F238E27FC236}">
                <a16:creationId xmlns:a16="http://schemas.microsoft.com/office/drawing/2014/main" xmlns="" id="{EB845A80-BDD6-4328-8657-1E1D2A4A4F9B}"/>
              </a:ext>
            </a:extLst>
          </p:cNvPr>
          <p:cNvSpPr/>
          <p:nvPr/>
        </p:nvSpPr>
        <p:spPr>
          <a:xfrm>
            <a:off x="1389168" y="1820888"/>
            <a:ext cx="9468568" cy="1477328"/>
          </a:xfrm>
          <a:prstGeom prst="rect">
            <a:avLst/>
          </a:prstGeom>
        </p:spPr>
        <p:txBody>
          <a:bodyPr wrap="square">
            <a:spAutoFit/>
          </a:bodyPr>
          <a:lstStyle/>
          <a:p>
            <a:pPr marL="285750" lvl="0" indent="-285750">
              <a:buFont typeface="Wingdings" panose="05000000000000000000" pitchFamily="2" charset="2"/>
              <a:buChar char="§"/>
            </a:pPr>
            <a:r>
              <a:rPr lang="lt-LT" b="1" dirty="0" smtClean="0">
                <a:latin typeface="Trebuchet MS" panose="020B0603020202020204" pitchFamily="34" charset="0"/>
              </a:rPr>
              <a:t>Nuo 2020 m. lapkričio 1 d. iki 2021 m. sausio 31 d., </a:t>
            </a:r>
            <a:r>
              <a:rPr lang="lt-LT" dirty="0" smtClean="0">
                <a:latin typeface="Trebuchet MS" panose="020B0603020202020204" pitchFamily="34" charset="0"/>
              </a:rPr>
              <a:t>palyginti su tuo pačiu laikotarpiu 2019-2020 m. </a:t>
            </a:r>
          </a:p>
          <a:p>
            <a:pPr marL="285750" lvl="0" indent="-285750">
              <a:buFont typeface="Wingdings" panose="05000000000000000000" pitchFamily="2" charset="2"/>
              <a:buChar char="§"/>
            </a:pPr>
            <a:endParaRPr lang="lt-LT" dirty="0" smtClean="0">
              <a:latin typeface="Trebuchet MS" panose="020B0603020202020204" pitchFamily="34" charset="0"/>
            </a:endParaRPr>
          </a:p>
          <a:p>
            <a:pPr marL="285750" lvl="0" indent="-285750">
              <a:buFont typeface="Wingdings" panose="05000000000000000000" pitchFamily="2" charset="2"/>
              <a:buChar char="§"/>
            </a:pPr>
            <a:r>
              <a:rPr lang="lt-LT" b="1" dirty="0" smtClean="0">
                <a:latin typeface="Trebuchet MS" panose="020B0603020202020204" pitchFamily="34" charset="0"/>
              </a:rPr>
              <a:t>Nuo 2020 m. gruodžio 1 d. iki 2021 m. sausio 31 d.</a:t>
            </a:r>
            <a:r>
              <a:rPr lang="lt-LT" dirty="0" smtClean="0">
                <a:latin typeface="Trebuchet MS" panose="020B0603020202020204" pitchFamily="34" charset="0"/>
              </a:rPr>
              <a:t> palyginus su tuo pačiu laikotarpiu 2019-2020 m. - </a:t>
            </a:r>
            <a:r>
              <a:rPr lang="lt-LT" u="sng" dirty="0" smtClean="0">
                <a:latin typeface="Trebuchet MS" panose="020B0603020202020204" pitchFamily="34" charset="0"/>
              </a:rPr>
              <a:t>kai </a:t>
            </a:r>
            <a:r>
              <a:rPr lang="lt-LT" u="sng" dirty="0">
                <a:latin typeface="Trebuchet MS" panose="020B0603020202020204" pitchFamily="34" charset="0"/>
              </a:rPr>
              <a:t>pagrindinė įmonės veikla yra uždrausta </a:t>
            </a:r>
            <a:r>
              <a:rPr lang="lt-LT" b="1" u="sng" dirty="0">
                <a:latin typeface="Trebuchet MS" panose="020B0603020202020204" pitchFamily="34" charset="0"/>
              </a:rPr>
              <a:t>po 2020 m. lapkričio 30 d.</a:t>
            </a:r>
          </a:p>
        </p:txBody>
      </p:sp>
      <p:sp>
        <p:nvSpPr>
          <p:cNvPr id="2" name="TextBox 1"/>
          <p:cNvSpPr txBox="1"/>
          <p:nvPr/>
        </p:nvSpPr>
        <p:spPr>
          <a:xfrm>
            <a:off x="1389168" y="1270771"/>
            <a:ext cx="9468568" cy="400110"/>
          </a:xfrm>
          <a:prstGeom prst="rect">
            <a:avLst/>
          </a:prstGeom>
          <a:noFill/>
        </p:spPr>
        <p:txBody>
          <a:bodyPr wrap="square" rtlCol="0">
            <a:spAutoFit/>
          </a:bodyPr>
          <a:lstStyle/>
          <a:p>
            <a:r>
              <a:rPr lang="lt-LT" sz="2000" b="1" dirty="0" smtClean="0">
                <a:solidFill>
                  <a:srgbClr val="007D40"/>
                </a:solidFill>
                <a:latin typeface="Trebuchet MS" panose="020B0603020202020204" pitchFamily="34" charset="0"/>
              </a:rPr>
              <a:t>Vidutinė mėnesio apyvarta sumažėjo ne </a:t>
            </a:r>
            <a:r>
              <a:rPr lang="lt-LT" sz="2000" b="1" dirty="0">
                <a:solidFill>
                  <a:srgbClr val="007D40"/>
                </a:solidFill>
                <a:latin typeface="Trebuchet MS" panose="020B0603020202020204" pitchFamily="34" charset="0"/>
              </a:rPr>
              <a:t>mažiau kaip </a:t>
            </a:r>
            <a:r>
              <a:rPr lang="en-US" sz="2000" b="1" dirty="0">
                <a:solidFill>
                  <a:srgbClr val="007D40"/>
                </a:solidFill>
                <a:latin typeface="Trebuchet MS" panose="020B0603020202020204" pitchFamily="34" charset="0"/>
              </a:rPr>
              <a:t>30 %</a:t>
            </a:r>
            <a:endParaRPr lang="lt-LT" sz="2000" b="1" dirty="0">
              <a:solidFill>
                <a:srgbClr val="007D40"/>
              </a:solidFill>
              <a:latin typeface="Trebuchet MS" panose="020B0603020202020204" pitchFamily="34" charset="0"/>
            </a:endParaRPr>
          </a:p>
        </p:txBody>
      </p:sp>
      <p:sp>
        <p:nvSpPr>
          <p:cNvPr id="11" name="TextBox 10"/>
          <p:cNvSpPr txBox="1"/>
          <p:nvPr/>
        </p:nvSpPr>
        <p:spPr>
          <a:xfrm>
            <a:off x="1389168" y="3779499"/>
            <a:ext cx="9468568" cy="400110"/>
          </a:xfrm>
          <a:prstGeom prst="rect">
            <a:avLst/>
          </a:prstGeom>
          <a:noFill/>
        </p:spPr>
        <p:txBody>
          <a:bodyPr wrap="square" rtlCol="0">
            <a:spAutoFit/>
          </a:bodyPr>
          <a:lstStyle/>
          <a:p>
            <a:r>
              <a:rPr lang="lt-LT" sz="2000" b="1" dirty="0" smtClean="0">
                <a:solidFill>
                  <a:srgbClr val="007D40"/>
                </a:solidFill>
                <a:latin typeface="Trebuchet MS" panose="020B0603020202020204" pitchFamily="34" charset="0"/>
              </a:rPr>
              <a:t>Savarankiškos įmonės </a:t>
            </a:r>
            <a:r>
              <a:rPr lang="lt-LT" sz="2000" b="1" dirty="0">
                <a:solidFill>
                  <a:srgbClr val="007D40"/>
                </a:solidFill>
                <a:latin typeface="Trebuchet MS" panose="020B0603020202020204" pitchFamily="34" charset="0"/>
              </a:rPr>
              <a:t>įsteigtos laikotarpiu 2019 </a:t>
            </a:r>
            <a:r>
              <a:rPr lang="en-US" sz="2000" b="1" dirty="0">
                <a:solidFill>
                  <a:srgbClr val="007D40"/>
                </a:solidFill>
                <a:latin typeface="Trebuchet MS" panose="020B0603020202020204" pitchFamily="34" charset="0"/>
              </a:rPr>
              <a:t>11 01</a:t>
            </a:r>
            <a:r>
              <a:rPr lang="lt-LT" sz="2000" b="1" dirty="0">
                <a:solidFill>
                  <a:srgbClr val="007D40"/>
                </a:solidFill>
                <a:latin typeface="Trebuchet MS" panose="020B0603020202020204" pitchFamily="34" charset="0"/>
              </a:rPr>
              <a:t> -</a:t>
            </a:r>
            <a:r>
              <a:rPr lang="en-US" sz="2000" b="1" dirty="0">
                <a:solidFill>
                  <a:srgbClr val="007D40"/>
                </a:solidFill>
                <a:latin typeface="Trebuchet MS" panose="020B0603020202020204" pitchFamily="34" charset="0"/>
              </a:rPr>
              <a:t> 2020 11 30</a:t>
            </a:r>
            <a:endParaRPr lang="lt-LT" sz="2000" b="1" dirty="0">
              <a:solidFill>
                <a:srgbClr val="007D40"/>
              </a:solidFill>
              <a:latin typeface="Trebuchet MS" panose="020B0603020202020204" pitchFamily="34" charset="0"/>
            </a:endParaRPr>
          </a:p>
        </p:txBody>
      </p:sp>
      <p:sp>
        <p:nvSpPr>
          <p:cNvPr id="13" name="TextBox 12"/>
          <p:cNvSpPr txBox="1"/>
          <p:nvPr/>
        </p:nvSpPr>
        <p:spPr>
          <a:xfrm>
            <a:off x="1389168" y="4326833"/>
            <a:ext cx="9468569" cy="923330"/>
          </a:xfrm>
          <a:prstGeom prst="rect">
            <a:avLst/>
          </a:prstGeom>
          <a:noFill/>
        </p:spPr>
        <p:txBody>
          <a:bodyPr wrap="square" rtlCol="0">
            <a:spAutoFit/>
          </a:bodyPr>
          <a:lstStyle/>
          <a:p>
            <a:pPr marL="285750" indent="-285750">
              <a:buFont typeface="Wingdings" panose="05000000000000000000" pitchFamily="2" charset="2"/>
              <a:buChar char="§"/>
            </a:pPr>
            <a:r>
              <a:rPr lang="lt-LT" dirty="0" smtClean="0">
                <a:latin typeface="Trebuchet MS" panose="020B0603020202020204" pitchFamily="34" charset="0"/>
              </a:rPr>
              <a:t>Kurios negavo </a:t>
            </a:r>
            <a:r>
              <a:rPr lang="lt-LT" dirty="0">
                <a:latin typeface="Trebuchet MS" panose="020B0603020202020204" pitchFamily="34" charset="0"/>
              </a:rPr>
              <a:t>pajamų nuo 2019 m. lapkričio 1 d. iki 2020 m. sausio 31 d., bet jų </a:t>
            </a:r>
            <a:r>
              <a:rPr lang="lt-LT" b="1" dirty="0">
                <a:latin typeface="Trebuchet MS" panose="020B0603020202020204" pitchFamily="34" charset="0"/>
              </a:rPr>
              <a:t>pagrindinė ūkinė veikla įtraukta į karantino metu ribojamų ir netiesiogiai ribojamų </a:t>
            </a:r>
            <a:r>
              <a:rPr lang="lt-LT" b="1" u="sng" dirty="0">
                <a:latin typeface="Trebuchet MS" panose="020B0603020202020204" pitchFamily="34" charset="0"/>
              </a:rPr>
              <a:t>EVRK</a:t>
            </a:r>
            <a:r>
              <a:rPr lang="lt-LT" u="sng" dirty="0">
                <a:latin typeface="Trebuchet MS" panose="020B0603020202020204" pitchFamily="34" charset="0"/>
              </a:rPr>
              <a:t> </a:t>
            </a:r>
            <a:r>
              <a:rPr lang="lt-LT" b="1" u="sng" dirty="0">
                <a:latin typeface="Trebuchet MS" panose="020B0603020202020204" pitchFamily="34" charset="0"/>
              </a:rPr>
              <a:t>ūkinių veiklų sąrašą</a:t>
            </a:r>
            <a:r>
              <a:rPr lang="lt-LT" u="sng" dirty="0">
                <a:latin typeface="Trebuchet MS" panose="020B0603020202020204" pitchFamily="34" charset="0"/>
              </a:rPr>
              <a:t>.</a:t>
            </a:r>
          </a:p>
        </p:txBody>
      </p:sp>
      <p:sp>
        <p:nvSpPr>
          <p:cNvPr id="5" name="TextBox 4"/>
          <p:cNvSpPr txBox="1"/>
          <p:nvPr/>
        </p:nvSpPr>
        <p:spPr>
          <a:xfrm>
            <a:off x="370328" y="5850103"/>
            <a:ext cx="6649597" cy="461665"/>
          </a:xfrm>
          <a:prstGeom prst="rect">
            <a:avLst/>
          </a:prstGeom>
          <a:noFill/>
        </p:spPr>
        <p:txBody>
          <a:bodyPr wrap="square" rtlCol="0">
            <a:spAutoFit/>
          </a:bodyPr>
          <a:lstStyle/>
          <a:p>
            <a:r>
              <a:rPr lang="lt-LT" sz="2000" dirty="0">
                <a:latin typeface="Trebuchet MS" panose="020B0603020202020204" pitchFamily="34" charset="0"/>
              </a:rPr>
              <a:t>Subsidijai gauti būtina atitikti </a:t>
            </a:r>
            <a:r>
              <a:rPr lang="lt-LT" sz="2400" b="1" dirty="0">
                <a:solidFill>
                  <a:srgbClr val="FF0000"/>
                </a:solidFill>
                <a:latin typeface="Trebuchet MS" panose="020B0603020202020204" pitchFamily="34" charset="0"/>
              </a:rPr>
              <a:t>bent vieną </a:t>
            </a:r>
            <a:r>
              <a:rPr lang="lt-LT" sz="2000" dirty="0">
                <a:latin typeface="Trebuchet MS" panose="020B0603020202020204" pitchFamily="34" charset="0"/>
              </a:rPr>
              <a:t>iš sąlygų</a:t>
            </a:r>
          </a:p>
        </p:txBody>
      </p:sp>
      <p:pic>
        <p:nvPicPr>
          <p:cNvPr id="4" name="Paveikslėlis 3">
            <a:extLst>
              <a:ext uri="{FF2B5EF4-FFF2-40B4-BE49-F238E27FC236}">
                <a16:creationId xmlns:a16="http://schemas.microsoft.com/office/drawing/2014/main" xmlns="" id="{2503DEB3-B8D4-44B6-B38D-8D7A7E268E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328" y="1270771"/>
            <a:ext cx="647700" cy="647700"/>
          </a:xfrm>
          <a:prstGeom prst="rect">
            <a:avLst/>
          </a:prstGeom>
        </p:spPr>
      </p:pic>
      <p:pic>
        <p:nvPicPr>
          <p:cNvPr id="16" name="Paveikslėlis 15">
            <a:extLst>
              <a:ext uri="{FF2B5EF4-FFF2-40B4-BE49-F238E27FC236}">
                <a16:creationId xmlns:a16="http://schemas.microsoft.com/office/drawing/2014/main" xmlns="" id="{B83B9EE4-9557-41B6-97CD-BE74B6F777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328" y="3779499"/>
            <a:ext cx="647700" cy="647700"/>
          </a:xfrm>
          <a:prstGeom prst="rect">
            <a:avLst/>
          </a:prstGeom>
        </p:spPr>
      </p:pic>
    </p:spTree>
    <p:extLst>
      <p:ext uri="{BB962C8B-B14F-4D97-AF65-F5344CB8AC3E}">
        <p14:creationId xmlns:p14="http://schemas.microsoft.com/office/powerpoint/2010/main" val="3147345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ačiakampis: viršutiniai suapvalinti kampai 6">
            <a:extLst>
              <a:ext uri="{FF2B5EF4-FFF2-40B4-BE49-F238E27FC236}">
                <a16:creationId xmlns:a16="http://schemas.microsoft.com/office/drawing/2014/main" xmlns="" id="{1D5DC28E-035D-413E-9355-810ED7F97E19}"/>
              </a:ext>
            </a:extLst>
          </p:cNvPr>
          <p:cNvSpPr/>
          <p:nvPr/>
        </p:nvSpPr>
        <p:spPr>
          <a:xfrm rot="5400000">
            <a:off x="3162299" y="2664020"/>
            <a:ext cx="695324" cy="7019927"/>
          </a:xfrm>
          <a:prstGeom prst="round2Same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D00C3BD-9103-4F99-90E2-DABDD3CC4F07}"/>
              </a:ext>
            </a:extLst>
          </p:cNvPr>
          <p:cNvSpPr/>
          <p:nvPr/>
        </p:nvSpPr>
        <p:spPr>
          <a:xfrm>
            <a:off x="0" y="-46"/>
            <a:ext cx="12192000" cy="882547"/>
          </a:xfrm>
          <a:prstGeom prst="rect">
            <a:avLst/>
          </a:prstGeom>
          <a:solidFill>
            <a:srgbClr val="017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40"/>
                </a:solidFill>
              </a:rPr>
              <a:t>v</a:t>
            </a:r>
          </a:p>
        </p:txBody>
      </p:sp>
      <p:sp>
        <p:nvSpPr>
          <p:cNvPr id="14" name="Rectangle 13">
            <a:extLst>
              <a:ext uri="{FF2B5EF4-FFF2-40B4-BE49-F238E27FC236}">
                <a16:creationId xmlns:a16="http://schemas.microsoft.com/office/drawing/2014/main" xmlns="" id="{9434E411-B336-4B32-B5CB-DB6A3B5449CC}"/>
              </a:ext>
            </a:extLst>
          </p:cNvPr>
          <p:cNvSpPr/>
          <p:nvPr/>
        </p:nvSpPr>
        <p:spPr>
          <a:xfrm>
            <a:off x="-2" y="210394"/>
            <a:ext cx="12192000" cy="461665"/>
          </a:xfrm>
          <a:prstGeom prst="rect">
            <a:avLst/>
          </a:prstGeom>
        </p:spPr>
        <p:txBody>
          <a:bodyPr wrap="square">
            <a:spAutoFit/>
          </a:bodyPr>
          <a:lstStyle/>
          <a:p>
            <a:pPr algn="ctr"/>
            <a:r>
              <a:rPr lang="lt-LT" sz="2400" b="1" dirty="0">
                <a:solidFill>
                  <a:schemeClr val="bg1"/>
                </a:solidFill>
                <a:latin typeface="Trebuchet MS" panose="020B0603020202020204" pitchFamily="34" charset="0"/>
              </a:rPr>
              <a:t>Vertinimo kriterijai </a:t>
            </a:r>
            <a:endParaRPr lang="en-US" sz="2400" b="1" dirty="0">
              <a:solidFill>
                <a:schemeClr val="bg1"/>
              </a:solidFill>
              <a:latin typeface="Trebuchet MS" panose="020B0603020202020204" pitchFamily="34" charset="0"/>
            </a:endParaRPr>
          </a:p>
        </p:txBody>
      </p:sp>
      <p:sp>
        <p:nvSpPr>
          <p:cNvPr id="17" name="Rectangle 16">
            <a:extLst>
              <a:ext uri="{FF2B5EF4-FFF2-40B4-BE49-F238E27FC236}">
                <a16:creationId xmlns:a16="http://schemas.microsoft.com/office/drawing/2014/main" xmlns="" id="{EB845A80-BDD6-4328-8657-1E1D2A4A4F9B}"/>
              </a:ext>
            </a:extLst>
          </p:cNvPr>
          <p:cNvSpPr/>
          <p:nvPr/>
        </p:nvSpPr>
        <p:spPr>
          <a:xfrm>
            <a:off x="285588" y="1174006"/>
            <a:ext cx="11620818" cy="4408899"/>
          </a:xfrm>
          <a:prstGeom prst="rect">
            <a:avLst/>
          </a:prstGeom>
        </p:spPr>
        <p:txBody>
          <a:bodyPr wrap="square">
            <a:spAutoFit/>
          </a:bodyPr>
          <a:lstStyle/>
          <a:p>
            <a:pPr marL="342900" indent="-342900">
              <a:lnSpc>
                <a:spcPct val="150000"/>
              </a:lnSpc>
              <a:buClr>
                <a:srgbClr val="007D40"/>
              </a:buClr>
              <a:buFont typeface="+mj-lt"/>
              <a:buAutoNum type="arabicPeriod"/>
            </a:pPr>
            <a:r>
              <a:rPr lang="lt-LT" sz="1700" dirty="0">
                <a:latin typeface="Trebuchet MS" panose="020B0603020202020204" pitchFamily="34" charset="0"/>
              </a:rPr>
              <a:t>Įmonėje š. m. sausio 1 d. ir paraiškos pateikimo </a:t>
            </a:r>
            <a:r>
              <a:rPr lang="lt-LT" sz="1700" dirty="0" smtClean="0">
                <a:latin typeface="Trebuchet MS" panose="020B0603020202020204" pitchFamily="34" charset="0"/>
              </a:rPr>
              <a:t>mėnesio </a:t>
            </a:r>
            <a:r>
              <a:rPr lang="lt-LT" sz="1700" dirty="0">
                <a:latin typeface="Trebuchet MS" panose="020B0603020202020204" pitchFamily="34" charset="0"/>
              </a:rPr>
              <a:t>pirmą dieną </a:t>
            </a:r>
            <a:r>
              <a:rPr lang="lt-LT" sz="1700" b="1" dirty="0">
                <a:latin typeface="Trebuchet MS" panose="020B0603020202020204" pitchFamily="34" charset="0"/>
              </a:rPr>
              <a:t>dirbo bent </a:t>
            </a:r>
            <a:r>
              <a:rPr lang="en-US" sz="1700" b="1" dirty="0">
                <a:latin typeface="Trebuchet MS" panose="020B0603020202020204" pitchFamily="34" charset="0"/>
              </a:rPr>
              <a:t>1 </a:t>
            </a:r>
            <a:r>
              <a:rPr lang="lt-LT" sz="1700" b="1" dirty="0">
                <a:latin typeface="Trebuchet MS" panose="020B0603020202020204" pitchFamily="34" charset="0"/>
              </a:rPr>
              <a:t>darbuotojas</a:t>
            </a:r>
            <a:r>
              <a:rPr lang="en-US" sz="1700" b="1" dirty="0">
                <a:latin typeface="Trebuchet MS" panose="020B0603020202020204" pitchFamily="34" charset="0"/>
              </a:rPr>
              <a:t>;</a:t>
            </a:r>
            <a:endParaRPr lang="lt-LT" sz="1700" b="1" dirty="0">
              <a:latin typeface="Trebuchet MS" panose="020B0603020202020204" pitchFamily="34" charset="0"/>
            </a:endParaRPr>
          </a:p>
          <a:p>
            <a:pPr marL="342900" indent="-342900">
              <a:lnSpc>
                <a:spcPct val="150000"/>
              </a:lnSpc>
              <a:buClr>
                <a:srgbClr val="007D40"/>
              </a:buClr>
              <a:buFont typeface="+mj-lt"/>
              <a:buAutoNum type="arabicPeriod"/>
            </a:pPr>
            <a:r>
              <a:rPr lang="lt-LT" sz="1700" dirty="0">
                <a:latin typeface="Trebuchet MS" panose="020B0603020202020204" pitchFamily="34" charset="0"/>
              </a:rPr>
              <a:t>Įmonė paraiškos teikimo ir tinkamų finansuoti įmonių sąrašų sudarymo dieną atitinka </a:t>
            </a:r>
            <a:r>
              <a:rPr lang="lt-LT" sz="1700" b="1" dirty="0">
                <a:latin typeface="Trebuchet MS" panose="020B0603020202020204" pitchFamily="34" charset="0"/>
              </a:rPr>
              <a:t>minimalius patikimo mokesčių mokėtojo kriterijus</a:t>
            </a:r>
            <a:r>
              <a:rPr lang="en-US" sz="1700" dirty="0">
                <a:latin typeface="Trebuchet MS" panose="020B0603020202020204" pitchFamily="34" charset="0"/>
              </a:rPr>
              <a:t>;</a:t>
            </a:r>
            <a:endParaRPr lang="lt-LT" sz="1700" dirty="0">
              <a:latin typeface="Trebuchet MS" panose="020B0603020202020204" pitchFamily="34" charset="0"/>
            </a:endParaRPr>
          </a:p>
          <a:p>
            <a:pPr marL="342900" indent="-342900">
              <a:lnSpc>
                <a:spcPct val="150000"/>
              </a:lnSpc>
              <a:buClr>
                <a:srgbClr val="007D40"/>
              </a:buClr>
              <a:buFont typeface="+mj-lt"/>
              <a:buAutoNum type="arabicPeriod"/>
            </a:pPr>
            <a:r>
              <a:rPr lang="lt-LT" sz="1700" dirty="0">
                <a:latin typeface="Trebuchet MS" panose="020B0603020202020204" pitchFamily="34" charset="0"/>
              </a:rPr>
              <a:t>Įmonė iki 2020</a:t>
            </a:r>
            <a:r>
              <a:rPr lang="en-US" sz="1700" dirty="0">
                <a:latin typeface="Trebuchet MS" panose="020B0603020202020204" pitchFamily="34" charset="0"/>
              </a:rPr>
              <a:t> m.</a:t>
            </a:r>
            <a:r>
              <a:rPr lang="lt-LT" sz="1700" dirty="0">
                <a:latin typeface="Trebuchet MS" panose="020B0603020202020204" pitchFamily="34" charset="0"/>
              </a:rPr>
              <a:t> sausio 31 d. už </a:t>
            </a:r>
            <a:r>
              <a:rPr lang="lt-LT" sz="1700" b="1" dirty="0">
                <a:latin typeface="Trebuchet MS" panose="020B0603020202020204" pitchFamily="34" charset="0"/>
              </a:rPr>
              <a:t>2019 m. yra sumokėjusi ir</a:t>
            </a:r>
            <a:r>
              <a:rPr lang="en-US" sz="1700" b="1" dirty="0">
                <a:latin typeface="Trebuchet MS" panose="020B0603020202020204" pitchFamily="34" charset="0"/>
              </a:rPr>
              <a:t>/</a:t>
            </a:r>
            <a:r>
              <a:rPr lang="en-US" sz="1700" b="1" dirty="0" err="1">
                <a:latin typeface="Trebuchet MS" panose="020B0603020202020204" pitchFamily="34" charset="0"/>
              </a:rPr>
              <a:t>ar</a:t>
            </a:r>
            <a:r>
              <a:rPr lang="lt-LT" sz="1700" b="1" dirty="0">
                <a:latin typeface="Trebuchet MS" panose="020B0603020202020204" pitchFamily="34" charset="0"/>
              </a:rPr>
              <a:t> įskaičiusi bent dalį </a:t>
            </a:r>
            <a:r>
              <a:rPr lang="lt-LT" sz="1700" b="1" dirty="0" smtClean="0">
                <a:latin typeface="Trebuchet MS" panose="020B0603020202020204" pitchFamily="34" charset="0"/>
              </a:rPr>
              <a:t>GPM</a:t>
            </a:r>
            <a:r>
              <a:rPr lang="en-US" sz="1700" b="1" dirty="0">
                <a:latin typeface="Trebuchet MS" panose="020B0603020202020204" pitchFamily="34" charset="0"/>
              </a:rPr>
              <a:t>;</a:t>
            </a:r>
          </a:p>
          <a:p>
            <a:pPr marL="342900" indent="-342900">
              <a:lnSpc>
                <a:spcPct val="150000"/>
              </a:lnSpc>
              <a:buClr>
                <a:srgbClr val="007D40"/>
              </a:buClr>
              <a:buFont typeface="+mj-lt"/>
              <a:buAutoNum type="arabicPeriod"/>
            </a:pPr>
            <a:r>
              <a:rPr lang="lt-LT" sz="1700" dirty="0">
                <a:latin typeface="Trebuchet MS" panose="020B0603020202020204" pitchFamily="34" charset="0"/>
              </a:rPr>
              <a:t>Įmonė paraiškos pateikimo ir tinkamų finansuoti pareiškėjų sąrašų sudarymo dieną </a:t>
            </a:r>
            <a:r>
              <a:rPr lang="lt-LT" sz="1700" b="1" dirty="0">
                <a:latin typeface="Trebuchet MS" panose="020B0603020202020204" pitchFamily="34" charset="0"/>
              </a:rPr>
              <a:t>nėra</a:t>
            </a:r>
            <a:r>
              <a:rPr lang="en-US" sz="1700" dirty="0">
                <a:latin typeface="Trebuchet MS" panose="020B0603020202020204" pitchFamily="34" charset="0"/>
              </a:rPr>
              <a:t> </a:t>
            </a:r>
            <a:r>
              <a:rPr lang="lt-LT" sz="1700" b="1" dirty="0">
                <a:latin typeface="Trebuchet MS" panose="020B0603020202020204" pitchFamily="34" charset="0"/>
              </a:rPr>
              <a:t>reorganizuojama, dalyvaujanti reorganizavime, pertvarkoma, dalyvaujanti atskyrime, bankrutuojanti, bankrutavusi, likviduojama, likviduojama dėl bankroto, likviduota, jungiama ar dalyvaujanti jungimesi peržengiant vienos valstybės ribas</a:t>
            </a:r>
            <a:r>
              <a:rPr lang="lt-LT" sz="1700" dirty="0">
                <a:latin typeface="Trebuchet MS" panose="020B0603020202020204" pitchFamily="34" charset="0"/>
              </a:rPr>
              <a:t>;</a:t>
            </a:r>
          </a:p>
          <a:p>
            <a:pPr marL="342900" indent="-342900">
              <a:lnSpc>
                <a:spcPct val="150000"/>
              </a:lnSpc>
              <a:buClr>
                <a:srgbClr val="007D40"/>
              </a:buClr>
              <a:buFont typeface="+mj-lt"/>
              <a:buAutoNum type="arabicPeriod"/>
            </a:pPr>
            <a:r>
              <a:rPr lang="lt-LT" sz="1700" dirty="0">
                <a:latin typeface="Trebuchet MS" panose="020B0603020202020204" pitchFamily="34" charset="0"/>
              </a:rPr>
              <a:t>Įmonė yra pateikusi </a:t>
            </a:r>
            <a:r>
              <a:rPr lang="lt-LT" sz="1700" b="1" dirty="0">
                <a:latin typeface="Trebuchet MS" panose="020B0603020202020204" pitchFamily="34" charset="0"/>
              </a:rPr>
              <a:t>finansines ataskaitas už 2019 m. </a:t>
            </a:r>
            <a:r>
              <a:rPr lang="lt-LT" sz="1700" dirty="0">
                <a:latin typeface="Trebuchet MS" panose="020B0603020202020204" pitchFamily="34" charset="0"/>
              </a:rPr>
              <a:t>VĮ „Registrų centras“</a:t>
            </a:r>
            <a:r>
              <a:rPr lang="en-US" sz="1700" dirty="0">
                <a:latin typeface="Trebuchet MS" panose="020B0603020202020204" pitchFamily="34" charset="0"/>
              </a:rPr>
              <a:t>;</a:t>
            </a:r>
            <a:endParaRPr lang="lt-LT" sz="1700" dirty="0">
              <a:latin typeface="Trebuchet MS" panose="020B0603020202020204" pitchFamily="34" charset="0"/>
            </a:endParaRPr>
          </a:p>
          <a:p>
            <a:pPr marL="342900" indent="-342900">
              <a:lnSpc>
                <a:spcPct val="150000"/>
              </a:lnSpc>
              <a:buClr>
                <a:srgbClr val="007D40"/>
              </a:buClr>
              <a:buFont typeface="+mj-lt"/>
              <a:buAutoNum type="arabicPeriod"/>
            </a:pPr>
            <a:r>
              <a:rPr lang="lt-LT" sz="1700" dirty="0">
                <a:latin typeface="Trebuchet MS" panose="020B0603020202020204" pitchFamily="34" charset="0"/>
              </a:rPr>
              <a:t>Įmonė </a:t>
            </a:r>
            <a:r>
              <a:rPr lang="lt-LT" sz="1700" b="1" dirty="0">
                <a:latin typeface="Trebuchet MS" panose="020B0603020202020204" pitchFamily="34" charset="0"/>
              </a:rPr>
              <a:t>registruota Lietuvoje</a:t>
            </a:r>
            <a:r>
              <a:rPr lang="lt-LT" sz="1700" dirty="0">
                <a:latin typeface="Trebuchet MS" panose="020B0603020202020204" pitchFamily="34" charset="0"/>
              </a:rPr>
              <a:t> arba įmonė, kuri yra Lietuvos Respublikoje neregistruotas juridinis asmuo ar organizacija, tačiau jos </a:t>
            </a:r>
            <a:r>
              <a:rPr lang="lt-LT" sz="1700" b="1" dirty="0">
                <a:latin typeface="Trebuchet MS" panose="020B0603020202020204" pitchFamily="34" charset="0"/>
              </a:rPr>
              <a:t>nuolatinė buveinė įregistruota Mokesčių mokėtojų registre.</a:t>
            </a:r>
          </a:p>
        </p:txBody>
      </p:sp>
      <p:sp>
        <p:nvSpPr>
          <p:cNvPr id="6" name="TextBox 5"/>
          <p:cNvSpPr txBox="1"/>
          <p:nvPr/>
        </p:nvSpPr>
        <p:spPr>
          <a:xfrm>
            <a:off x="447356" y="5973928"/>
            <a:ext cx="6978679" cy="461665"/>
          </a:xfrm>
          <a:prstGeom prst="rect">
            <a:avLst/>
          </a:prstGeom>
          <a:noFill/>
        </p:spPr>
        <p:txBody>
          <a:bodyPr wrap="square" rtlCol="0">
            <a:spAutoFit/>
          </a:bodyPr>
          <a:lstStyle/>
          <a:p>
            <a:r>
              <a:rPr lang="lt-LT" sz="2000" dirty="0">
                <a:latin typeface="Trebuchet MS" panose="020B0603020202020204" pitchFamily="34" charset="0"/>
              </a:rPr>
              <a:t>Subsidijai gauti būtina atitikti </a:t>
            </a:r>
            <a:r>
              <a:rPr lang="lt-LT" sz="2400" b="1" dirty="0">
                <a:solidFill>
                  <a:srgbClr val="FF0000"/>
                </a:solidFill>
                <a:latin typeface="Trebuchet MS" panose="020B0603020202020204" pitchFamily="34" charset="0"/>
              </a:rPr>
              <a:t>visus kriterijus</a:t>
            </a:r>
          </a:p>
        </p:txBody>
      </p:sp>
    </p:spTree>
    <p:extLst>
      <p:ext uri="{BB962C8B-B14F-4D97-AF65-F5344CB8AC3E}">
        <p14:creationId xmlns:p14="http://schemas.microsoft.com/office/powerpoint/2010/main" val="1808759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tačiakampis: viršutiniai suapvalinti kampai 22">
            <a:extLst>
              <a:ext uri="{FF2B5EF4-FFF2-40B4-BE49-F238E27FC236}">
                <a16:creationId xmlns:a16="http://schemas.microsoft.com/office/drawing/2014/main" xmlns="" id="{9D8C12BF-3E16-472F-9F5B-82ED8B3A3611}"/>
              </a:ext>
            </a:extLst>
          </p:cNvPr>
          <p:cNvSpPr/>
          <p:nvPr/>
        </p:nvSpPr>
        <p:spPr>
          <a:xfrm rot="5400000">
            <a:off x="4545349" y="512424"/>
            <a:ext cx="1158199" cy="10248901"/>
          </a:xfrm>
          <a:prstGeom prst="round2Same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DD00C3BD-9103-4F99-90E2-DABDD3CC4F07}"/>
              </a:ext>
            </a:extLst>
          </p:cNvPr>
          <p:cNvSpPr/>
          <p:nvPr/>
        </p:nvSpPr>
        <p:spPr>
          <a:xfrm>
            <a:off x="0" y="-46"/>
            <a:ext cx="12192000" cy="882547"/>
          </a:xfrm>
          <a:prstGeom prst="rect">
            <a:avLst/>
          </a:prstGeom>
          <a:solidFill>
            <a:srgbClr val="017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40"/>
                </a:solidFill>
              </a:rPr>
              <a:t>v</a:t>
            </a:r>
          </a:p>
        </p:txBody>
      </p:sp>
      <p:sp>
        <p:nvSpPr>
          <p:cNvPr id="14" name="Rectangle 13">
            <a:extLst>
              <a:ext uri="{FF2B5EF4-FFF2-40B4-BE49-F238E27FC236}">
                <a16:creationId xmlns:a16="http://schemas.microsoft.com/office/drawing/2014/main" xmlns="" id="{9434E411-B336-4B32-B5CB-DB6A3B5449CC}"/>
              </a:ext>
            </a:extLst>
          </p:cNvPr>
          <p:cNvSpPr/>
          <p:nvPr/>
        </p:nvSpPr>
        <p:spPr>
          <a:xfrm>
            <a:off x="-2" y="210394"/>
            <a:ext cx="12192000" cy="461665"/>
          </a:xfrm>
          <a:prstGeom prst="rect">
            <a:avLst/>
          </a:prstGeom>
        </p:spPr>
        <p:txBody>
          <a:bodyPr wrap="square">
            <a:spAutoFit/>
          </a:bodyPr>
          <a:lstStyle/>
          <a:p>
            <a:pPr algn="ctr"/>
            <a:r>
              <a:rPr lang="lt-LT" sz="2400" b="1" dirty="0" smtClean="0">
                <a:solidFill>
                  <a:schemeClr val="bg1"/>
                </a:solidFill>
                <a:latin typeface="Trebuchet MS" panose="020B0603020202020204" pitchFamily="34" charset="0"/>
              </a:rPr>
              <a:t>Subsidijos dydis</a:t>
            </a:r>
            <a:endParaRPr lang="lt-LT" sz="2400" b="1" dirty="0">
              <a:solidFill>
                <a:schemeClr val="bg1"/>
              </a:solidFill>
              <a:latin typeface="Trebuchet MS" panose="020B0603020202020204" pitchFamily="34" charset="0"/>
            </a:endParaRPr>
          </a:p>
        </p:txBody>
      </p:sp>
      <p:sp>
        <p:nvSpPr>
          <p:cNvPr id="2" name="Stačiakampis 1"/>
          <p:cNvSpPr/>
          <p:nvPr/>
        </p:nvSpPr>
        <p:spPr>
          <a:xfrm>
            <a:off x="1264190" y="1597730"/>
            <a:ext cx="9887743" cy="2400657"/>
          </a:xfrm>
          <a:prstGeom prst="rect">
            <a:avLst/>
          </a:prstGeom>
        </p:spPr>
        <p:txBody>
          <a:bodyPr wrap="square">
            <a:spAutoFit/>
          </a:bodyPr>
          <a:lstStyle/>
          <a:p>
            <a:r>
              <a:rPr lang="lt-LT" sz="2000" b="1" dirty="0">
                <a:solidFill>
                  <a:srgbClr val="007D40"/>
                </a:solidFill>
                <a:latin typeface="Trebuchet MS" panose="020B0603020202020204" pitchFamily="34" charset="0"/>
              </a:rPr>
              <a:t>25 </a:t>
            </a:r>
            <a:r>
              <a:rPr lang="en-US" sz="2000" b="1" dirty="0">
                <a:solidFill>
                  <a:srgbClr val="007D40"/>
                </a:solidFill>
                <a:latin typeface="Trebuchet MS" panose="020B0603020202020204" pitchFamily="34" charset="0"/>
              </a:rPr>
              <a:t>%</a:t>
            </a:r>
            <a:r>
              <a:rPr lang="lt-LT" sz="2000" b="1" dirty="0">
                <a:solidFill>
                  <a:srgbClr val="007D40"/>
                </a:solidFill>
                <a:latin typeface="Trebuchet MS" panose="020B0603020202020204" pitchFamily="34" charset="0"/>
              </a:rPr>
              <a:t> </a:t>
            </a:r>
            <a:r>
              <a:rPr lang="lt-LT" dirty="0">
                <a:latin typeface="Trebuchet MS" panose="020B0603020202020204" pitchFamily="34" charset="0"/>
              </a:rPr>
              <a:t>nuo sumokėto ir / arba įskaityto GPM, jei</a:t>
            </a:r>
            <a:r>
              <a:rPr lang="en-US" dirty="0">
                <a:latin typeface="Trebuchet MS" panose="020B0603020202020204" pitchFamily="34" charset="0"/>
              </a:rPr>
              <a:t> u</a:t>
            </a:r>
            <a:r>
              <a:rPr lang="lt-LT" dirty="0">
                <a:latin typeface="Trebuchet MS" panose="020B0603020202020204" pitchFamily="34" charset="0"/>
              </a:rPr>
              <a:t>ž 2019 m</a:t>
            </a:r>
            <a:r>
              <a:rPr lang="en-US" dirty="0">
                <a:latin typeface="Trebuchet MS" panose="020B0603020202020204" pitchFamily="34" charset="0"/>
              </a:rPr>
              <a:t>.</a:t>
            </a:r>
            <a:r>
              <a:rPr lang="lt-LT" dirty="0">
                <a:latin typeface="Trebuchet MS" panose="020B0603020202020204" pitchFamily="34" charset="0"/>
              </a:rPr>
              <a:t> sumokėta </a:t>
            </a:r>
            <a:r>
              <a:rPr lang="lt-LT" dirty="0" smtClean="0">
                <a:latin typeface="Trebuchet MS" panose="020B0603020202020204" pitchFamily="34" charset="0"/>
              </a:rPr>
              <a:t>GPM suma </a:t>
            </a:r>
            <a:r>
              <a:rPr lang="en-US" sz="2000" b="1" dirty="0" smtClean="0">
                <a:latin typeface="Trebuchet MS" panose="020B0603020202020204" pitchFamily="34" charset="0"/>
              </a:rPr>
              <a:t>&gt;</a:t>
            </a:r>
            <a:r>
              <a:rPr lang="en-US" b="1" dirty="0" smtClean="0">
                <a:latin typeface="Trebuchet MS" panose="020B0603020202020204" pitchFamily="34" charset="0"/>
              </a:rPr>
              <a:t> </a:t>
            </a:r>
            <a:r>
              <a:rPr lang="lt-LT" b="1" dirty="0">
                <a:latin typeface="Trebuchet MS" panose="020B0603020202020204" pitchFamily="34" charset="0"/>
              </a:rPr>
              <a:t>2 000 </a:t>
            </a:r>
            <a:r>
              <a:rPr lang="en-US" b="1" dirty="0">
                <a:latin typeface="Trebuchet MS" panose="020B0603020202020204" pitchFamily="34" charset="0"/>
              </a:rPr>
              <a:t>€</a:t>
            </a:r>
          </a:p>
          <a:p>
            <a:endParaRPr lang="en-US" dirty="0">
              <a:latin typeface="Trebuchet MS" panose="020B0603020202020204" pitchFamily="34" charset="0"/>
            </a:endParaRPr>
          </a:p>
          <a:p>
            <a:endParaRPr lang="en-US" dirty="0">
              <a:latin typeface="Trebuchet MS" panose="020B0603020202020204" pitchFamily="34" charset="0"/>
            </a:endParaRPr>
          </a:p>
          <a:p>
            <a:r>
              <a:rPr lang="lt-LT" sz="2000" b="1" dirty="0">
                <a:solidFill>
                  <a:srgbClr val="007D40"/>
                </a:solidFill>
                <a:latin typeface="Trebuchet MS" panose="020B0603020202020204" pitchFamily="34" charset="0"/>
              </a:rPr>
              <a:t>500</a:t>
            </a:r>
            <a:r>
              <a:rPr lang="en-US" sz="2000" b="1" dirty="0">
                <a:solidFill>
                  <a:srgbClr val="007D40"/>
                </a:solidFill>
                <a:latin typeface="Trebuchet MS" panose="020B0603020202020204" pitchFamily="34" charset="0"/>
              </a:rPr>
              <a:t> €</a:t>
            </a:r>
            <a:r>
              <a:rPr lang="lt-LT" sz="2000" b="1" dirty="0">
                <a:solidFill>
                  <a:srgbClr val="007D40"/>
                </a:solidFill>
                <a:latin typeface="Trebuchet MS" panose="020B0603020202020204" pitchFamily="34" charset="0"/>
              </a:rPr>
              <a:t> </a:t>
            </a:r>
            <a:r>
              <a:rPr lang="lt-LT" dirty="0">
                <a:latin typeface="Trebuchet MS" panose="020B0603020202020204" pitchFamily="34" charset="0"/>
              </a:rPr>
              <a:t>subsidija, jei ši </a:t>
            </a:r>
            <a:r>
              <a:rPr lang="lt-LT" dirty="0" smtClean="0">
                <a:latin typeface="Trebuchet MS" panose="020B0603020202020204" pitchFamily="34" charset="0"/>
              </a:rPr>
              <a:t>GPM </a:t>
            </a:r>
            <a:r>
              <a:rPr lang="lt-LT" dirty="0">
                <a:latin typeface="Trebuchet MS" panose="020B0603020202020204" pitchFamily="34" charset="0"/>
              </a:rPr>
              <a:t>suma</a:t>
            </a:r>
            <a:r>
              <a:rPr lang="en-US" dirty="0">
                <a:latin typeface="Trebuchet MS" panose="020B0603020202020204" pitchFamily="34" charset="0"/>
              </a:rPr>
              <a:t> </a:t>
            </a:r>
            <a:r>
              <a:rPr lang="en-US" sz="2000" b="1" dirty="0">
                <a:latin typeface="Trebuchet MS" panose="020B0603020202020204" pitchFamily="34" charset="0"/>
              </a:rPr>
              <a:t>&lt;</a:t>
            </a:r>
            <a:r>
              <a:rPr lang="en-US" b="1" dirty="0">
                <a:latin typeface="Trebuchet MS" panose="020B0603020202020204" pitchFamily="34" charset="0"/>
              </a:rPr>
              <a:t> </a:t>
            </a:r>
            <a:r>
              <a:rPr lang="lt-LT" dirty="0">
                <a:latin typeface="Trebuchet MS" panose="020B0603020202020204" pitchFamily="34" charset="0"/>
              </a:rPr>
              <a:t>arba</a:t>
            </a:r>
            <a:r>
              <a:rPr lang="lt-LT" b="1" dirty="0">
                <a:latin typeface="Trebuchet MS" panose="020B0603020202020204" pitchFamily="34" charset="0"/>
              </a:rPr>
              <a:t> </a:t>
            </a:r>
            <a:r>
              <a:rPr lang="en-US" sz="2000" b="1" dirty="0">
                <a:latin typeface="Trebuchet MS" panose="020B0603020202020204" pitchFamily="34" charset="0"/>
              </a:rPr>
              <a:t>=</a:t>
            </a:r>
            <a:r>
              <a:rPr lang="en-US" b="1" dirty="0">
                <a:latin typeface="Trebuchet MS" panose="020B0603020202020204" pitchFamily="34" charset="0"/>
              </a:rPr>
              <a:t> </a:t>
            </a:r>
            <a:r>
              <a:rPr lang="lt-LT" b="1" dirty="0">
                <a:latin typeface="Trebuchet MS" panose="020B0603020202020204" pitchFamily="34" charset="0"/>
              </a:rPr>
              <a:t>2 000 </a:t>
            </a:r>
            <a:r>
              <a:rPr lang="en-US" b="1" dirty="0">
                <a:latin typeface="Trebuchet MS" panose="020B0603020202020204" pitchFamily="34" charset="0"/>
              </a:rPr>
              <a:t>€</a:t>
            </a:r>
            <a:endParaRPr lang="lt-LT" b="1" dirty="0">
              <a:latin typeface="Trebuchet MS" panose="020B0603020202020204" pitchFamily="34" charset="0"/>
            </a:endParaRPr>
          </a:p>
          <a:p>
            <a:endParaRPr lang="en-US" dirty="0">
              <a:latin typeface="Trebuchet MS" panose="020B0603020202020204" pitchFamily="34" charset="0"/>
            </a:endParaRPr>
          </a:p>
          <a:p>
            <a:endParaRPr lang="en-US" dirty="0">
              <a:latin typeface="Trebuchet MS" panose="020B0603020202020204" pitchFamily="34" charset="0"/>
            </a:endParaRPr>
          </a:p>
          <a:p>
            <a:r>
              <a:rPr lang="lt-LT" sz="2000" b="1" dirty="0">
                <a:solidFill>
                  <a:srgbClr val="007D40"/>
                </a:solidFill>
                <a:latin typeface="Trebuchet MS" panose="020B0603020202020204" pitchFamily="34" charset="0"/>
              </a:rPr>
              <a:t>500 </a:t>
            </a:r>
            <a:r>
              <a:rPr lang="en-US" sz="2000" b="1" dirty="0">
                <a:solidFill>
                  <a:srgbClr val="007D40"/>
                </a:solidFill>
                <a:latin typeface="Trebuchet MS" panose="020B0603020202020204" pitchFamily="34" charset="0"/>
              </a:rPr>
              <a:t>€</a:t>
            </a:r>
            <a:r>
              <a:rPr lang="lt-LT" sz="2000" b="1" dirty="0">
                <a:solidFill>
                  <a:srgbClr val="007D40"/>
                </a:solidFill>
                <a:latin typeface="Trebuchet MS" panose="020B0603020202020204" pitchFamily="34" charset="0"/>
              </a:rPr>
              <a:t> </a:t>
            </a:r>
            <a:r>
              <a:rPr lang="lt-LT" dirty="0">
                <a:latin typeface="Trebuchet MS" panose="020B0603020202020204" pitchFamily="34" charset="0"/>
              </a:rPr>
              <a:t>subsidija nuo </a:t>
            </a:r>
            <a:r>
              <a:rPr lang="lt-LT" b="1" dirty="0">
                <a:latin typeface="Trebuchet MS" panose="020B0603020202020204" pitchFamily="34" charset="0"/>
              </a:rPr>
              <a:t>2019 m. lapkričio 1 d. iki 2020 m lapkričio 30 d. įsteigtoms įmonėms</a:t>
            </a:r>
            <a:r>
              <a:rPr lang="lt-LT" dirty="0">
                <a:latin typeface="Trebuchet MS" panose="020B0603020202020204" pitchFamily="34" charset="0"/>
              </a:rPr>
              <a:t>,  kurios laikotarpyje nuo 2019 m. lapkričio 1 d. iki 2020 m. sausio 31 d. negavo pajamų</a:t>
            </a:r>
          </a:p>
        </p:txBody>
      </p:sp>
      <p:sp>
        <p:nvSpPr>
          <p:cNvPr id="7" name="TextBox 6"/>
          <p:cNvSpPr txBox="1"/>
          <p:nvPr/>
        </p:nvSpPr>
        <p:spPr>
          <a:xfrm>
            <a:off x="180072" y="5313710"/>
            <a:ext cx="9755402" cy="646331"/>
          </a:xfrm>
          <a:prstGeom prst="rect">
            <a:avLst/>
          </a:prstGeom>
          <a:noFill/>
        </p:spPr>
        <p:txBody>
          <a:bodyPr wrap="square" rtlCol="0">
            <a:spAutoFit/>
          </a:bodyPr>
          <a:lstStyle/>
          <a:p>
            <a:r>
              <a:rPr lang="lt-LT" dirty="0">
                <a:latin typeface="Trebuchet MS" panose="020B0603020202020204" pitchFamily="34" charset="0"/>
              </a:rPr>
              <a:t>Bendra vienai įmonei teikiamo finansavimo pagal Komunikatą (subsidijų, dotacijų, mokesčių lengvatų forma), įskaitant ir apskaičiuotą subsidiją, </a:t>
            </a:r>
            <a:r>
              <a:rPr lang="lt-LT" b="1" dirty="0">
                <a:solidFill>
                  <a:srgbClr val="007D40"/>
                </a:solidFill>
                <a:latin typeface="Trebuchet MS" panose="020B0603020202020204" pitchFamily="34" charset="0"/>
              </a:rPr>
              <a:t>suma negali viršyti 800 tūkst.</a:t>
            </a:r>
            <a:r>
              <a:rPr lang="en-US" b="1" dirty="0">
                <a:solidFill>
                  <a:srgbClr val="007D40"/>
                </a:solidFill>
                <a:latin typeface="Trebuchet MS" panose="020B0603020202020204" pitchFamily="34" charset="0"/>
              </a:rPr>
              <a:t> €</a:t>
            </a:r>
            <a:endParaRPr lang="lt-LT" b="1" dirty="0">
              <a:solidFill>
                <a:srgbClr val="007D40"/>
              </a:solidFill>
              <a:latin typeface="Trebuchet MS" panose="020B0603020202020204" pitchFamily="34" charset="0"/>
            </a:endParaRPr>
          </a:p>
        </p:txBody>
      </p:sp>
      <p:pic>
        <p:nvPicPr>
          <p:cNvPr id="13" name="Paveikslėlis 12">
            <a:extLst>
              <a:ext uri="{FF2B5EF4-FFF2-40B4-BE49-F238E27FC236}">
                <a16:creationId xmlns:a16="http://schemas.microsoft.com/office/drawing/2014/main" xmlns="" id="{C90C89F1-F97B-42EF-B228-15A144A3B0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17" y="1664405"/>
            <a:ext cx="483933" cy="483933"/>
          </a:xfrm>
          <a:prstGeom prst="rect">
            <a:avLst/>
          </a:prstGeom>
        </p:spPr>
      </p:pic>
      <p:pic>
        <p:nvPicPr>
          <p:cNvPr id="21" name="Paveikslėlis 20">
            <a:extLst>
              <a:ext uri="{FF2B5EF4-FFF2-40B4-BE49-F238E27FC236}">
                <a16:creationId xmlns:a16="http://schemas.microsoft.com/office/drawing/2014/main" xmlns="" id="{68D6DAFB-B909-409D-A615-22E5D81A3B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17" y="2669875"/>
            <a:ext cx="483933" cy="483933"/>
          </a:xfrm>
          <a:prstGeom prst="rect">
            <a:avLst/>
          </a:prstGeom>
        </p:spPr>
      </p:pic>
      <p:pic>
        <p:nvPicPr>
          <p:cNvPr id="22" name="Paveikslėlis 21">
            <a:extLst>
              <a:ext uri="{FF2B5EF4-FFF2-40B4-BE49-F238E27FC236}">
                <a16:creationId xmlns:a16="http://schemas.microsoft.com/office/drawing/2014/main" xmlns="" id="{4470EA27-47C9-42B9-A3ED-96F7C97A9A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17" y="3684870"/>
            <a:ext cx="483933" cy="483933"/>
          </a:xfrm>
          <a:prstGeom prst="rect">
            <a:avLst/>
          </a:prstGeom>
        </p:spPr>
      </p:pic>
    </p:spTree>
    <p:extLst>
      <p:ext uri="{BB962C8B-B14F-4D97-AF65-F5344CB8AC3E}">
        <p14:creationId xmlns:p14="http://schemas.microsoft.com/office/powerpoint/2010/main" val="299770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xmlns="" id="{03A36382-B741-4562-BF54-24F99CFA6F44}"/>
              </a:ext>
            </a:extLst>
          </p:cNvPr>
          <p:cNvSpPr/>
          <p:nvPr/>
        </p:nvSpPr>
        <p:spPr>
          <a:xfrm>
            <a:off x="0" y="1"/>
            <a:ext cx="12192000" cy="6857999"/>
          </a:xfrm>
          <a:prstGeom prst="rect">
            <a:avLst/>
          </a:prstGeom>
          <a:solidFill>
            <a:srgbClr val="006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D40"/>
              </a:solidFill>
            </a:endParaRPr>
          </a:p>
        </p:txBody>
      </p:sp>
      <p:sp>
        <p:nvSpPr>
          <p:cNvPr id="3" name="TextBox 2"/>
          <p:cNvSpPr txBox="1"/>
          <p:nvPr/>
        </p:nvSpPr>
        <p:spPr>
          <a:xfrm>
            <a:off x="4573524" y="2313030"/>
            <a:ext cx="3044952" cy="769441"/>
          </a:xfrm>
          <a:prstGeom prst="rect">
            <a:avLst/>
          </a:prstGeom>
          <a:noFill/>
        </p:spPr>
        <p:txBody>
          <a:bodyPr wrap="square" rtlCol="0">
            <a:spAutoFit/>
          </a:bodyPr>
          <a:lstStyle/>
          <a:p>
            <a:pPr algn="ctr"/>
            <a:r>
              <a:rPr lang="lt-LT" sz="4400" b="1" dirty="0">
                <a:solidFill>
                  <a:srgbClr val="C2CFC9"/>
                </a:solidFill>
                <a:latin typeface="Trebuchet MS" panose="020B0603020202020204" pitchFamily="34" charset="0"/>
              </a:rPr>
              <a:t>Klausimai</a:t>
            </a:r>
          </a:p>
        </p:txBody>
      </p:sp>
      <p:pic>
        <p:nvPicPr>
          <p:cNvPr id="7" name="Paveikslėlis 6">
            <a:extLst>
              <a:ext uri="{FF2B5EF4-FFF2-40B4-BE49-F238E27FC236}">
                <a16:creationId xmlns:a16="http://schemas.microsoft.com/office/drawing/2014/main" xmlns="" id="{64F2B565-F94B-4256-BED0-4470BD7B28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97242">
            <a:off x="5446876" y="3862237"/>
            <a:ext cx="1298246" cy="859727"/>
          </a:xfrm>
          <a:prstGeom prst="rect">
            <a:avLst/>
          </a:prstGeom>
        </p:spPr>
      </p:pic>
    </p:spTree>
    <p:extLst>
      <p:ext uri="{BB962C8B-B14F-4D97-AF65-F5344CB8AC3E}">
        <p14:creationId xmlns:p14="http://schemas.microsoft.com/office/powerpoint/2010/main" val="241125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xmlns="" id="{03A36382-B741-4562-BF54-24F99CFA6F44}"/>
              </a:ext>
            </a:extLst>
          </p:cNvPr>
          <p:cNvSpPr/>
          <p:nvPr/>
        </p:nvSpPr>
        <p:spPr>
          <a:xfrm>
            <a:off x="0" y="1"/>
            <a:ext cx="12192000" cy="6857999"/>
          </a:xfrm>
          <a:prstGeom prst="rect">
            <a:avLst/>
          </a:prstGeom>
          <a:solidFill>
            <a:srgbClr val="006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t-LT" dirty="0" smtClean="0"/>
          </a:p>
          <a:p>
            <a:endParaRPr lang="lt-LT" dirty="0"/>
          </a:p>
          <a:p>
            <a:endParaRPr lang="lt-LT" dirty="0" smtClean="0"/>
          </a:p>
          <a:p>
            <a:endParaRPr lang="lt-LT" dirty="0"/>
          </a:p>
          <a:p>
            <a:endParaRPr lang="lt-LT" dirty="0" smtClean="0"/>
          </a:p>
          <a:p>
            <a:endParaRPr lang="lt-LT" dirty="0"/>
          </a:p>
          <a:p>
            <a:endParaRPr lang="lt-LT" dirty="0" smtClean="0"/>
          </a:p>
          <a:p>
            <a:endParaRPr lang="lt-LT" dirty="0"/>
          </a:p>
          <a:p>
            <a:endParaRPr lang="lt-LT" dirty="0" smtClean="0"/>
          </a:p>
          <a:p>
            <a:endParaRPr lang="lt-LT" dirty="0"/>
          </a:p>
          <a:p>
            <a:endParaRPr lang="lt-LT" dirty="0" smtClean="0"/>
          </a:p>
          <a:p>
            <a:r>
              <a:rPr lang="lt-LT" dirty="0" smtClean="0"/>
              <a:t>Jei </a:t>
            </a:r>
            <a:r>
              <a:rPr lang="lt-LT" dirty="0"/>
              <a:t>pagrindinė įmonės veikla draudžiama po </a:t>
            </a:r>
            <a:r>
              <a:rPr lang="lt-LT" dirty="0" smtClean="0"/>
              <a:t>2020-11-30, skaičiuojame 2-jų mėn. </a:t>
            </a:r>
          </a:p>
          <a:p>
            <a:r>
              <a:rPr lang="lt-LT" b="1" dirty="0" smtClean="0"/>
              <a:t>PVM deklaracijų duomenimis Bendrovės apyvartos pokytis:</a:t>
            </a:r>
          </a:p>
          <a:p>
            <a:endParaRPr lang="lt-LT" b="1" dirty="0" smtClean="0"/>
          </a:p>
          <a:p>
            <a:endParaRPr lang="lt-LT" b="1" dirty="0" smtClean="0"/>
          </a:p>
          <a:p>
            <a:endParaRPr lang="lt-LT" dirty="0"/>
          </a:p>
        </p:txBody>
      </p:sp>
      <p:sp>
        <p:nvSpPr>
          <p:cNvPr id="4" name="Stačiakampis 3"/>
          <p:cNvSpPr/>
          <p:nvPr/>
        </p:nvSpPr>
        <p:spPr>
          <a:xfrm>
            <a:off x="569344" y="509202"/>
            <a:ext cx="10869283" cy="461665"/>
          </a:xfrm>
          <a:prstGeom prst="rect">
            <a:avLst/>
          </a:prstGeom>
        </p:spPr>
        <p:txBody>
          <a:bodyPr wrap="square">
            <a:spAutoFit/>
          </a:bodyPr>
          <a:lstStyle/>
          <a:p>
            <a:pPr marL="342900" lvl="0" indent="-342900" algn="just">
              <a:spcAft>
                <a:spcPts val="0"/>
              </a:spcAft>
              <a:buFont typeface="Symbol" panose="05050102010706020507" pitchFamily="18" charset="2"/>
              <a:buChar char=""/>
            </a:pPr>
            <a:endParaRPr lang="lt-LT" sz="2400" dirty="0">
              <a:solidFill>
                <a:schemeClr val="bg1"/>
              </a:solidFill>
              <a:effectLst/>
              <a:latin typeface="Calibri" panose="020F0502020204030204" pitchFamily="34" charset="0"/>
              <a:ea typeface="Calibri" panose="020F0502020204030204" pitchFamily="34" charset="0"/>
            </a:endParaRPr>
          </a:p>
        </p:txBody>
      </p:sp>
      <p:graphicFrame>
        <p:nvGraphicFramePr>
          <p:cNvPr id="7" name="Lentelė 6"/>
          <p:cNvGraphicFramePr>
            <a:graphicFrameLocks noGrp="1"/>
          </p:cNvGraphicFramePr>
          <p:nvPr>
            <p:extLst>
              <p:ext uri="{D42A27DB-BD31-4B8C-83A1-F6EECF244321}">
                <p14:modId xmlns:p14="http://schemas.microsoft.com/office/powerpoint/2010/main" val="2864457696"/>
              </p:ext>
            </p:extLst>
          </p:nvPr>
        </p:nvGraphicFramePr>
        <p:xfrm>
          <a:off x="294734" y="1942923"/>
          <a:ext cx="11602530" cy="1873771"/>
        </p:xfrm>
        <a:graphic>
          <a:graphicData uri="http://schemas.openxmlformats.org/drawingml/2006/table">
            <a:tbl>
              <a:tblPr firstRow="1" firstCol="1" bandRow="1">
                <a:tableStyleId>{5C22544A-7EE6-4342-B048-85BDC9FD1C3A}</a:tableStyleId>
              </a:tblPr>
              <a:tblGrid>
                <a:gridCol w="1865687"/>
                <a:gridCol w="1865687"/>
                <a:gridCol w="1935302"/>
                <a:gridCol w="2095417"/>
                <a:gridCol w="2095417"/>
                <a:gridCol w="1745020"/>
              </a:tblGrid>
              <a:tr h="456115">
                <a:tc rowSpan="2">
                  <a:txBody>
                    <a:bodyPr/>
                    <a:lstStyle/>
                    <a:p>
                      <a:pPr algn="ctr">
                        <a:spcAft>
                          <a:spcPts val="0"/>
                        </a:spcAft>
                      </a:pPr>
                      <a:r>
                        <a:rPr lang="lt-LT" sz="1000" dirty="0">
                          <a:effectLst/>
                        </a:rPr>
                        <a:t>Laikotarpis (mėnuo)</a:t>
                      </a:r>
                      <a:endParaRPr lang="lt-LT" sz="1100" dirty="0">
                        <a:effectLst/>
                        <a:latin typeface="Calibri" panose="020F0502020204030204" pitchFamily="34" charset="0"/>
                        <a:ea typeface="Calibri" panose="020F0502020204030204" pitchFamily="34" charset="0"/>
                      </a:endParaRPr>
                    </a:p>
                  </a:txBody>
                  <a:tcPr marL="68580" marR="68580" marT="0" marB="0"/>
                </a:tc>
                <a:tc gridSpan="2">
                  <a:txBody>
                    <a:bodyPr/>
                    <a:lstStyle/>
                    <a:p>
                      <a:pPr algn="ctr">
                        <a:spcAft>
                          <a:spcPts val="0"/>
                        </a:spcAft>
                      </a:pPr>
                      <a:r>
                        <a:rPr lang="lt-LT" sz="1000" dirty="0">
                          <a:effectLst/>
                        </a:rPr>
                        <a:t>Pardavimų vertė, iš viso (11 - 20 eil., išskyrus 14-15 eil.)</a:t>
                      </a:r>
                      <a:endParaRPr lang="lt-LT" sz="1100"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lt-LT"/>
                    </a:p>
                  </a:txBody>
                  <a:tcPr/>
                </a:tc>
                <a:tc gridSpan="2">
                  <a:txBody>
                    <a:bodyPr/>
                    <a:lstStyle/>
                    <a:p>
                      <a:pPr algn="ctr">
                        <a:spcAft>
                          <a:spcPts val="0"/>
                        </a:spcAft>
                      </a:pPr>
                      <a:r>
                        <a:rPr lang="lt-LT" sz="1000">
                          <a:effectLst/>
                        </a:rPr>
                        <a:t>Vidutinė analizuojamo laikotarpio apyvarta (iš viso/2 mėn.)</a:t>
                      </a:r>
                      <a:endParaRPr lang="lt-LT" sz="1100">
                        <a:effectLst/>
                        <a:latin typeface="Calibri" panose="020F0502020204030204" pitchFamily="34" charset="0"/>
                        <a:ea typeface="Calibri" panose="020F0502020204030204" pitchFamily="34" charset="0"/>
                      </a:endParaRPr>
                    </a:p>
                  </a:txBody>
                  <a:tcPr marL="68580" marR="68580" marT="0" marB="0"/>
                </a:tc>
                <a:tc hMerge="1">
                  <a:txBody>
                    <a:bodyPr/>
                    <a:lstStyle/>
                    <a:p>
                      <a:endParaRPr lang="lt-LT"/>
                    </a:p>
                  </a:txBody>
                  <a:tcPr/>
                </a:tc>
                <a:tc rowSpan="2">
                  <a:txBody>
                    <a:bodyPr/>
                    <a:lstStyle/>
                    <a:p>
                      <a:pPr algn="ctr">
                        <a:spcAft>
                          <a:spcPts val="0"/>
                        </a:spcAft>
                      </a:pPr>
                      <a:r>
                        <a:rPr lang="lt-LT" sz="1000">
                          <a:effectLst/>
                        </a:rPr>
                        <a:t>Apyvartos pokytis, proc. (5/4x100)-100</a:t>
                      </a:r>
                      <a:endParaRPr lang="lt-LT" sz="1100">
                        <a:effectLst/>
                        <a:latin typeface="Calibri" panose="020F0502020204030204" pitchFamily="34" charset="0"/>
                        <a:ea typeface="Calibri" panose="020F0502020204030204" pitchFamily="34" charset="0"/>
                      </a:endParaRPr>
                    </a:p>
                  </a:txBody>
                  <a:tcPr marL="68580" marR="68580" marT="0" marB="0"/>
                </a:tc>
              </a:tr>
              <a:tr h="291750">
                <a:tc vMerge="1">
                  <a:txBody>
                    <a:bodyPr/>
                    <a:lstStyle/>
                    <a:p>
                      <a:endParaRPr lang="lt-LT"/>
                    </a:p>
                  </a:txBody>
                  <a:tcPr/>
                </a:tc>
                <a:tc>
                  <a:txBody>
                    <a:bodyPr/>
                    <a:lstStyle/>
                    <a:p>
                      <a:pPr algn="ctr">
                        <a:spcAft>
                          <a:spcPts val="0"/>
                        </a:spcAft>
                      </a:pPr>
                      <a:r>
                        <a:rPr lang="lt-LT" sz="800">
                          <a:effectLst/>
                        </a:rPr>
                        <a:t>2019 m. 11 mėn. – 2020 m. 01 mėn.</a:t>
                      </a:r>
                      <a:endParaRPr lang="lt-LT" sz="11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lt-LT" sz="800" dirty="0">
                          <a:effectLst/>
                        </a:rPr>
                        <a:t>2020 m. 11 mėn. – 2021 m. 01 mėn.</a:t>
                      </a:r>
                      <a:endParaRPr lang="lt-LT"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lt-LT" sz="800">
                          <a:effectLst/>
                        </a:rPr>
                        <a:t>2019 m. 11mėn. – 2020 m. 01 mėn.</a:t>
                      </a:r>
                      <a:endParaRPr lang="lt-LT" sz="11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lt-LT" sz="800">
                          <a:effectLst/>
                        </a:rPr>
                        <a:t>2020 m. 11 mėn. – 2021 m. 01 mėn.</a:t>
                      </a:r>
                      <a:endParaRPr lang="lt-LT" sz="1100">
                        <a:effectLst/>
                        <a:latin typeface="Calibri" panose="020F0502020204030204" pitchFamily="34" charset="0"/>
                        <a:ea typeface="Calibri" panose="020F0502020204030204" pitchFamily="34" charset="0"/>
                      </a:endParaRPr>
                    </a:p>
                  </a:txBody>
                  <a:tcPr marL="68580" marR="68580" marT="0" marB="0"/>
                </a:tc>
                <a:tc vMerge="1">
                  <a:txBody>
                    <a:bodyPr/>
                    <a:lstStyle/>
                    <a:p>
                      <a:endParaRPr lang="lt-LT"/>
                    </a:p>
                  </a:txBody>
                  <a:tcPr/>
                </a:tc>
              </a:tr>
              <a:tr h="214497">
                <a:tc>
                  <a:txBody>
                    <a:bodyPr/>
                    <a:lstStyle/>
                    <a:p>
                      <a:pPr algn="ctr">
                        <a:spcAft>
                          <a:spcPts val="0"/>
                        </a:spcAft>
                      </a:pPr>
                      <a:r>
                        <a:rPr lang="lt-LT" sz="800">
                          <a:effectLst/>
                        </a:rPr>
                        <a:t>1</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800">
                          <a:effectLst/>
                        </a:rPr>
                        <a:t>2</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800">
                          <a:effectLst/>
                        </a:rPr>
                        <a:t>3</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800">
                          <a:effectLst/>
                        </a:rPr>
                        <a:t>4</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800">
                          <a:effectLst/>
                        </a:rPr>
                        <a:t>5</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800">
                          <a:effectLst/>
                        </a:rPr>
                        <a:t>6</a:t>
                      </a:r>
                      <a:endParaRPr lang="lt-LT" sz="1100">
                        <a:effectLst/>
                        <a:latin typeface="Calibri" panose="020F0502020204030204" pitchFamily="34" charset="0"/>
                        <a:ea typeface="Calibri" panose="020F0502020204030204" pitchFamily="34" charset="0"/>
                      </a:endParaRPr>
                    </a:p>
                  </a:txBody>
                  <a:tcPr marL="68580" marR="68580" marT="0" marB="0" anchor="ctr"/>
                </a:tc>
              </a:tr>
              <a:tr h="226003">
                <a:tc>
                  <a:txBody>
                    <a:bodyPr/>
                    <a:lstStyle/>
                    <a:p>
                      <a:pPr algn="ctr">
                        <a:spcAft>
                          <a:spcPts val="0"/>
                        </a:spcAft>
                      </a:pPr>
                      <a:r>
                        <a:rPr lang="lt-LT" sz="1000">
                          <a:effectLst/>
                        </a:rPr>
                        <a:t>Lapkritis</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101 035</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90 542</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x</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x</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x</a:t>
                      </a:r>
                      <a:endParaRPr lang="lt-LT" sz="1100">
                        <a:effectLst/>
                        <a:latin typeface="Calibri" panose="020F0502020204030204" pitchFamily="34" charset="0"/>
                        <a:ea typeface="Calibri" panose="020F0502020204030204" pitchFamily="34" charset="0"/>
                      </a:endParaRPr>
                    </a:p>
                  </a:txBody>
                  <a:tcPr marL="68580" marR="68580" marT="0" marB="0" anchor="ctr"/>
                </a:tc>
              </a:tr>
              <a:tr h="217785">
                <a:tc>
                  <a:txBody>
                    <a:bodyPr/>
                    <a:lstStyle/>
                    <a:p>
                      <a:pPr algn="ctr">
                        <a:spcAft>
                          <a:spcPts val="0"/>
                        </a:spcAft>
                      </a:pPr>
                      <a:r>
                        <a:rPr lang="lt-LT" sz="1000">
                          <a:effectLst/>
                        </a:rPr>
                        <a:t>Gruodis</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194 928</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104 931</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x</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x</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x</a:t>
                      </a:r>
                      <a:endParaRPr lang="lt-LT" sz="1100">
                        <a:effectLst/>
                        <a:latin typeface="Calibri" panose="020F0502020204030204" pitchFamily="34" charset="0"/>
                        <a:ea typeface="Calibri" panose="020F0502020204030204" pitchFamily="34" charset="0"/>
                      </a:endParaRPr>
                    </a:p>
                  </a:txBody>
                  <a:tcPr marL="68580" marR="68580" marT="0" marB="0" anchor="ctr"/>
                </a:tc>
              </a:tr>
              <a:tr h="221072">
                <a:tc>
                  <a:txBody>
                    <a:bodyPr/>
                    <a:lstStyle/>
                    <a:p>
                      <a:pPr algn="ctr">
                        <a:spcAft>
                          <a:spcPts val="0"/>
                        </a:spcAft>
                      </a:pPr>
                      <a:r>
                        <a:rPr lang="lt-LT" sz="1000">
                          <a:effectLst/>
                        </a:rPr>
                        <a:t>Sausis</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143 594</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22 301</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x</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x</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x</a:t>
                      </a:r>
                      <a:endParaRPr lang="lt-LT" sz="1100">
                        <a:effectLst/>
                        <a:latin typeface="Calibri" panose="020F0502020204030204" pitchFamily="34" charset="0"/>
                        <a:ea typeface="Calibri" panose="020F0502020204030204" pitchFamily="34" charset="0"/>
                      </a:endParaRPr>
                    </a:p>
                  </a:txBody>
                  <a:tcPr marL="68580" marR="68580" marT="0" marB="0" anchor="ctr"/>
                </a:tc>
              </a:tr>
              <a:tr h="246549">
                <a:tc>
                  <a:txBody>
                    <a:bodyPr/>
                    <a:lstStyle/>
                    <a:p>
                      <a:pPr>
                        <a:spcAft>
                          <a:spcPts val="0"/>
                        </a:spcAft>
                      </a:pPr>
                      <a:r>
                        <a:rPr lang="lt-LT" sz="1000" dirty="0">
                          <a:effectLst/>
                        </a:rPr>
                        <a:t>Iš viso:</a:t>
                      </a:r>
                      <a:endParaRPr lang="lt-LT"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439 557</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217 774</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146 519</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72 591</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dirty="0">
                          <a:effectLst/>
                        </a:rPr>
                        <a:t>-50,46</a:t>
                      </a:r>
                      <a:endParaRPr lang="lt-LT" sz="1100" dirty="0">
                        <a:effectLst/>
                        <a:latin typeface="Calibri" panose="020F0502020204030204" pitchFamily="34" charset="0"/>
                        <a:ea typeface="Calibri" panose="020F0502020204030204" pitchFamily="34" charset="0"/>
                      </a:endParaRPr>
                    </a:p>
                  </a:txBody>
                  <a:tcPr marL="68580" marR="68580" marT="0" marB="0" anchor="ctr"/>
                </a:tc>
              </a:tr>
            </a:tbl>
          </a:graphicData>
        </a:graphic>
      </p:graphicFrame>
      <p:graphicFrame>
        <p:nvGraphicFramePr>
          <p:cNvPr id="10" name="Lentelė 9"/>
          <p:cNvGraphicFramePr>
            <a:graphicFrameLocks noGrp="1"/>
          </p:cNvGraphicFramePr>
          <p:nvPr>
            <p:extLst>
              <p:ext uri="{D42A27DB-BD31-4B8C-83A1-F6EECF244321}">
                <p14:modId xmlns:p14="http://schemas.microsoft.com/office/powerpoint/2010/main" val="1638222609"/>
              </p:ext>
            </p:extLst>
          </p:nvPr>
        </p:nvGraphicFramePr>
        <p:xfrm>
          <a:off x="294736" y="5018735"/>
          <a:ext cx="11602528" cy="1362149"/>
        </p:xfrm>
        <a:graphic>
          <a:graphicData uri="http://schemas.openxmlformats.org/drawingml/2006/table">
            <a:tbl>
              <a:tblPr firstRow="1" firstCol="1" bandRow="1">
                <a:tableStyleId>{5C22544A-7EE6-4342-B048-85BDC9FD1C3A}</a:tableStyleId>
              </a:tblPr>
              <a:tblGrid>
                <a:gridCol w="1865686"/>
                <a:gridCol w="1865686"/>
                <a:gridCol w="1935302"/>
                <a:gridCol w="2095417"/>
                <a:gridCol w="2095417"/>
                <a:gridCol w="1745020"/>
              </a:tblGrid>
              <a:tr h="331576">
                <a:tc rowSpan="2">
                  <a:txBody>
                    <a:bodyPr/>
                    <a:lstStyle/>
                    <a:p>
                      <a:pPr algn="ctr">
                        <a:spcAft>
                          <a:spcPts val="0"/>
                        </a:spcAft>
                      </a:pPr>
                      <a:r>
                        <a:rPr lang="lt-LT" sz="1000" dirty="0">
                          <a:effectLst/>
                        </a:rPr>
                        <a:t>Laikotarpis (mėnuo)</a:t>
                      </a:r>
                      <a:endParaRPr lang="lt-LT" sz="1100" dirty="0">
                        <a:effectLst/>
                        <a:latin typeface="Calibri" panose="020F0502020204030204" pitchFamily="34" charset="0"/>
                        <a:ea typeface="Calibri" panose="020F0502020204030204" pitchFamily="34" charset="0"/>
                      </a:endParaRPr>
                    </a:p>
                  </a:txBody>
                  <a:tcPr marL="68580" marR="68580" marT="0" marB="0"/>
                </a:tc>
                <a:tc gridSpan="2">
                  <a:txBody>
                    <a:bodyPr/>
                    <a:lstStyle/>
                    <a:p>
                      <a:pPr algn="ctr">
                        <a:spcAft>
                          <a:spcPts val="0"/>
                        </a:spcAft>
                      </a:pPr>
                      <a:r>
                        <a:rPr lang="lt-LT" sz="1000">
                          <a:effectLst/>
                        </a:rPr>
                        <a:t>Pardavimų vertė, iš viso (11 - 20 eil., išskyrus 14-15 eil.)</a:t>
                      </a:r>
                      <a:endParaRPr lang="lt-LT" sz="1100">
                        <a:effectLst/>
                        <a:latin typeface="Calibri" panose="020F0502020204030204" pitchFamily="34" charset="0"/>
                        <a:ea typeface="Calibri" panose="020F0502020204030204" pitchFamily="34" charset="0"/>
                      </a:endParaRPr>
                    </a:p>
                  </a:txBody>
                  <a:tcPr marL="68580" marR="68580" marT="0" marB="0"/>
                </a:tc>
                <a:tc hMerge="1">
                  <a:txBody>
                    <a:bodyPr/>
                    <a:lstStyle/>
                    <a:p>
                      <a:endParaRPr lang="lt-LT"/>
                    </a:p>
                  </a:txBody>
                  <a:tcPr/>
                </a:tc>
                <a:tc gridSpan="2">
                  <a:txBody>
                    <a:bodyPr/>
                    <a:lstStyle/>
                    <a:p>
                      <a:pPr algn="ctr">
                        <a:spcAft>
                          <a:spcPts val="0"/>
                        </a:spcAft>
                      </a:pPr>
                      <a:r>
                        <a:rPr lang="lt-LT" sz="1000">
                          <a:effectLst/>
                        </a:rPr>
                        <a:t>Vidutinė analizuojamo laikotarpio apyvarta (iš viso/2 mėn.)</a:t>
                      </a:r>
                      <a:endParaRPr lang="lt-LT" sz="1100">
                        <a:effectLst/>
                        <a:latin typeface="Calibri" panose="020F0502020204030204" pitchFamily="34" charset="0"/>
                        <a:ea typeface="Calibri" panose="020F0502020204030204" pitchFamily="34" charset="0"/>
                      </a:endParaRPr>
                    </a:p>
                  </a:txBody>
                  <a:tcPr marL="68580" marR="68580" marT="0" marB="0"/>
                </a:tc>
                <a:tc hMerge="1">
                  <a:txBody>
                    <a:bodyPr/>
                    <a:lstStyle/>
                    <a:p>
                      <a:endParaRPr lang="lt-LT"/>
                    </a:p>
                  </a:txBody>
                  <a:tcPr/>
                </a:tc>
                <a:tc rowSpan="2">
                  <a:txBody>
                    <a:bodyPr/>
                    <a:lstStyle/>
                    <a:p>
                      <a:pPr algn="ctr">
                        <a:spcAft>
                          <a:spcPts val="0"/>
                        </a:spcAft>
                      </a:pPr>
                      <a:r>
                        <a:rPr lang="lt-LT" sz="1000">
                          <a:effectLst/>
                        </a:rPr>
                        <a:t>Apyvartos pokytis, proc. (5/4x100)-100</a:t>
                      </a:r>
                      <a:endParaRPr lang="lt-LT" sz="1100">
                        <a:effectLst/>
                        <a:latin typeface="Calibri" panose="020F0502020204030204" pitchFamily="34" charset="0"/>
                        <a:ea typeface="Calibri" panose="020F0502020204030204" pitchFamily="34" charset="0"/>
                      </a:endParaRPr>
                    </a:p>
                  </a:txBody>
                  <a:tcPr marL="68580" marR="68580" marT="0" marB="0"/>
                </a:tc>
              </a:tr>
              <a:tr h="212089">
                <a:tc vMerge="1">
                  <a:txBody>
                    <a:bodyPr/>
                    <a:lstStyle/>
                    <a:p>
                      <a:endParaRPr lang="lt-LT"/>
                    </a:p>
                  </a:txBody>
                  <a:tcPr/>
                </a:tc>
                <a:tc>
                  <a:txBody>
                    <a:bodyPr/>
                    <a:lstStyle/>
                    <a:p>
                      <a:pPr algn="ctr">
                        <a:spcAft>
                          <a:spcPts val="0"/>
                        </a:spcAft>
                      </a:pPr>
                      <a:r>
                        <a:rPr lang="lt-LT" sz="800">
                          <a:effectLst/>
                        </a:rPr>
                        <a:t>2019 m. 11 mėn. – 2020 m. 01 mėn.</a:t>
                      </a:r>
                      <a:endParaRPr lang="lt-LT" sz="11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lt-LT" sz="800">
                          <a:effectLst/>
                        </a:rPr>
                        <a:t>2020 m. 11 mėn. – 2021 m. 01 mėn.</a:t>
                      </a:r>
                      <a:endParaRPr lang="lt-LT" sz="11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lt-LT" sz="800">
                          <a:effectLst/>
                        </a:rPr>
                        <a:t>2019 m. 11mėn. – 2020 m. 01 mėn.</a:t>
                      </a:r>
                      <a:endParaRPr lang="lt-LT" sz="11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lt-LT" sz="800">
                          <a:effectLst/>
                        </a:rPr>
                        <a:t>2020 m. 11 mėn. – 2021 m. 01 mėn.</a:t>
                      </a:r>
                      <a:endParaRPr lang="lt-LT" sz="1100">
                        <a:effectLst/>
                        <a:latin typeface="Calibri" panose="020F0502020204030204" pitchFamily="34" charset="0"/>
                        <a:ea typeface="Calibri" panose="020F0502020204030204" pitchFamily="34" charset="0"/>
                      </a:endParaRPr>
                    </a:p>
                  </a:txBody>
                  <a:tcPr marL="68580" marR="68580" marT="0" marB="0"/>
                </a:tc>
                <a:tc vMerge="1">
                  <a:txBody>
                    <a:bodyPr/>
                    <a:lstStyle/>
                    <a:p>
                      <a:endParaRPr lang="lt-LT"/>
                    </a:p>
                  </a:txBody>
                  <a:tcPr/>
                </a:tc>
              </a:tr>
              <a:tr h="155930">
                <a:tc>
                  <a:txBody>
                    <a:bodyPr/>
                    <a:lstStyle/>
                    <a:p>
                      <a:pPr algn="ctr">
                        <a:spcAft>
                          <a:spcPts val="0"/>
                        </a:spcAft>
                      </a:pPr>
                      <a:r>
                        <a:rPr lang="lt-LT" sz="800">
                          <a:effectLst/>
                        </a:rPr>
                        <a:t>1</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800">
                          <a:effectLst/>
                        </a:rPr>
                        <a:t>2</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800">
                          <a:effectLst/>
                        </a:rPr>
                        <a:t>3</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800">
                          <a:effectLst/>
                        </a:rPr>
                        <a:t>4</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800">
                          <a:effectLst/>
                        </a:rPr>
                        <a:t>5</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800">
                          <a:effectLst/>
                        </a:rPr>
                        <a:t>6</a:t>
                      </a:r>
                      <a:endParaRPr lang="lt-LT" sz="1100">
                        <a:effectLst/>
                        <a:latin typeface="Calibri" panose="020F0502020204030204" pitchFamily="34" charset="0"/>
                        <a:ea typeface="Calibri" panose="020F0502020204030204" pitchFamily="34" charset="0"/>
                      </a:endParaRPr>
                    </a:p>
                  </a:txBody>
                  <a:tcPr marL="68580" marR="68580" marT="0" marB="0" anchor="ctr"/>
                </a:tc>
              </a:tr>
              <a:tr h="164294">
                <a:tc>
                  <a:txBody>
                    <a:bodyPr/>
                    <a:lstStyle/>
                    <a:p>
                      <a:pPr algn="ctr">
                        <a:spcAft>
                          <a:spcPts val="0"/>
                        </a:spcAft>
                      </a:pPr>
                      <a:r>
                        <a:rPr lang="lt-LT" sz="1000">
                          <a:effectLst/>
                        </a:rPr>
                        <a:t>Lapkritis</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x</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x</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x</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x</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x</a:t>
                      </a:r>
                      <a:endParaRPr lang="lt-LT" sz="1100">
                        <a:effectLst/>
                        <a:latin typeface="Calibri" panose="020F0502020204030204" pitchFamily="34" charset="0"/>
                        <a:ea typeface="Calibri" panose="020F0502020204030204" pitchFamily="34" charset="0"/>
                      </a:endParaRPr>
                    </a:p>
                  </a:txBody>
                  <a:tcPr marL="68580" marR="68580" marT="0" marB="0" anchor="ctr"/>
                </a:tc>
              </a:tr>
              <a:tr h="158320">
                <a:tc>
                  <a:txBody>
                    <a:bodyPr/>
                    <a:lstStyle/>
                    <a:p>
                      <a:pPr algn="ctr">
                        <a:spcAft>
                          <a:spcPts val="0"/>
                        </a:spcAft>
                      </a:pPr>
                      <a:r>
                        <a:rPr lang="lt-LT" sz="1000">
                          <a:effectLst/>
                        </a:rPr>
                        <a:t>Gruodis</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194 928</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104 931</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x</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x</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x</a:t>
                      </a:r>
                      <a:endParaRPr lang="lt-LT" sz="1100">
                        <a:effectLst/>
                        <a:latin typeface="Calibri" panose="020F0502020204030204" pitchFamily="34" charset="0"/>
                        <a:ea typeface="Calibri" panose="020F0502020204030204" pitchFamily="34" charset="0"/>
                      </a:endParaRPr>
                    </a:p>
                  </a:txBody>
                  <a:tcPr marL="68580" marR="68580" marT="0" marB="0" anchor="ctr"/>
                </a:tc>
              </a:tr>
              <a:tr h="160710">
                <a:tc>
                  <a:txBody>
                    <a:bodyPr/>
                    <a:lstStyle/>
                    <a:p>
                      <a:pPr algn="ctr">
                        <a:spcAft>
                          <a:spcPts val="0"/>
                        </a:spcAft>
                      </a:pPr>
                      <a:r>
                        <a:rPr lang="lt-LT" sz="1000">
                          <a:effectLst/>
                        </a:rPr>
                        <a:t>Sausis</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143 594</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22 301</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x</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x</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x</a:t>
                      </a:r>
                      <a:endParaRPr lang="lt-LT" sz="1100">
                        <a:effectLst/>
                        <a:latin typeface="Calibri" panose="020F0502020204030204" pitchFamily="34" charset="0"/>
                        <a:ea typeface="Calibri" panose="020F0502020204030204" pitchFamily="34" charset="0"/>
                      </a:endParaRPr>
                    </a:p>
                  </a:txBody>
                  <a:tcPr marL="68580" marR="68580" marT="0" marB="0" anchor="ctr"/>
                </a:tc>
              </a:tr>
              <a:tr h="179230">
                <a:tc>
                  <a:txBody>
                    <a:bodyPr/>
                    <a:lstStyle/>
                    <a:p>
                      <a:pPr>
                        <a:spcAft>
                          <a:spcPts val="0"/>
                        </a:spcAft>
                      </a:pPr>
                      <a:r>
                        <a:rPr lang="lt-LT" sz="1000">
                          <a:effectLst/>
                        </a:rPr>
                        <a:t>Iš viso:</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338 522</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127 232</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169 261</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a:effectLst/>
                        </a:rPr>
                        <a:t>63 616</a:t>
                      </a:r>
                      <a:endParaRPr lang="lt-LT"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lt-LT" sz="1000" dirty="0">
                          <a:effectLst/>
                        </a:rPr>
                        <a:t>-62,42</a:t>
                      </a:r>
                      <a:endParaRPr lang="lt-LT" sz="1100" dirty="0">
                        <a:effectLst/>
                        <a:latin typeface="Calibri" panose="020F0502020204030204" pitchFamily="34" charset="0"/>
                        <a:ea typeface="Calibri" panose="020F0502020204030204" pitchFamily="34" charset="0"/>
                      </a:endParaRPr>
                    </a:p>
                  </a:txBody>
                  <a:tcPr marL="68580" marR="68580" marT="0" marB="0" anchor="ctr"/>
                </a:tc>
              </a:tr>
            </a:tbl>
          </a:graphicData>
        </a:graphic>
      </p:graphicFrame>
      <p:sp>
        <p:nvSpPr>
          <p:cNvPr id="11" name="TextBox 10"/>
          <p:cNvSpPr txBox="1"/>
          <p:nvPr/>
        </p:nvSpPr>
        <p:spPr>
          <a:xfrm>
            <a:off x="51940" y="1107003"/>
            <a:ext cx="11386687" cy="923330"/>
          </a:xfrm>
          <a:prstGeom prst="rect">
            <a:avLst/>
          </a:prstGeom>
          <a:noFill/>
        </p:spPr>
        <p:txBody>
          <a:bodyPr wrap="square" rtlCol="0">
            <a:spAutoFit/>
          </a:bodyPr>
          <a:lstStyle/>
          <a:p>
            <a:r>
              <a:rPr lang="lt-LT" dirty="0" smtClean="0">
                <a:solidFill>
                  <a:schemeClr val="bg1"/>
                </a:solidFill>
              </a:rPr>
              <a:t>Kai </a:t>
            </a:r>
            <a:r>
              <a:rPr lang="lt-LT" dirty="0">
                <a:solidFill>
                  <a:schemeClr val="bg1"/>
                </a:solidFill>
              </a:rPr>
              <a:t>skaičiuojame 3-jų mėn.</a:t>
            </a:r>
          </a:p>
          <a:p>
            <a:r>
              <a:rPr lang="lt-LT" b="1" dirty="0">
                <a:solidFill>
                  <a:schemeClr val="bg1"/>
                </a:solidFill>
              </a:rPr>
              <a:t>PVM deklaracijų duomenimis Bendrovės apyvartos pokytis:</a:t>
            </a:r>
            <a:endParaRPr lang="lt-LT" dirty="0">
              <a:solidFill>
                <a:schemeClr val="bg1"/>
              </a:solidFill>
            </a:endParaRPr>
          </a:p>
          <a:p>
            <a:endParaRPr lang="lt-LT" dirty="0">
              <a:solidFill>
                <a:schemeClr val="bg1"/>
              </a:solidFill>
              <a:latin typeface="Trebuchet MS" panose="020B0603020202020204" pitchFamily="34" charset="0"/>
            </a:endParaRPr>
          </a:p>
        </p:txBody>
      </p:sp>
      <p:sp>
        <p:nvSpPr>
          <p:cNvPr id="12" name="TextBox 11"/>
          <p:cNvSpPr txBox="1"/>
          <p:nvPr/>
        </p:nvSpPr>
        <p:spPr>
          <a:xfrm>
            <a:off x="169834" y="251146"/>
            <a:ext cx="11386687" cy="584775"/>
          </a:xfrm>
          <a:prstGeom prst="rect">
            <a:avLst/>
          </a:prstGeom>
          <a:noFill/>
        </p:spPr>
        <p:txBody>
          <a:bodyPr wrap="square" rtlCol="0">
            <a:spAutoFit/>
          </a:bodyPr>
          <a:lstStyle/>
          <a:p>
            <a:pPr algn="ctr"/>
            <a:r>
              <a:rPr lang="lt-LT" sz="3200" dirty="0" smtClean="0">
                <a:solidFill>
                  <a:schemeClr val="bg1"/>
                </a:solidFill>
              </a:rPr>
              <a:t>Kaip apskaičiuojamas apyvartos vidurkis </a:t>
            </a:r>
            <a:endParaRPr lang="lt-LT" sz="32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51286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 xmlns:a16="http://schemas.microsoft.com/office/drawing/2014/main" id="{03A36382-B741-4562-BF54-24F99CFA6F44}"/>
              </a:ext>
            </a:extLst>
          </p:cNvPr>
          <p:cNvSpPr/>
          <p:nvPr/>
        </p:nvSpPr>
        <p:spPr>
          <a:xfrm>
            <a:off x="0" y="1"/>
            <a:ext cx="12192000" cy="6857999"/>
          </a:xfrm>
          <a:prstGeom prst="rect">
            <a:avLst/>
          </a:prstGeom>
          <a:solidFill>
            <a:srgbClr val="006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D40"/>
              </a:solidFill>
            </a:endParaRPr>
          </a:p>
        </p:txBody>
      </p:sp>
      <p:sp>
        <p:nvSpPr>
          <p:cNvPr id="5" name="Rectangle: Top Corners Rounded 9">
            <a:extLst>
              <a:ext uri="{FF2B5EF4-FFF2-40B4-BE49-F238E27FC236}">
                <a16:creationId xmlns:a16="http://schemas.microsoft.com/office/drawing/2014/main" xmlns="" id="{8D5CE9E1-BD38-45B4-A3E3-537A52CEE0E6}"/>
              </a:ext>
            </a:extLst>
          </p:cNvPr>
          <p:cNvSpPr/>
          <p:nvPr/>
        </p:nvSpPr>
        <p:spPr>
          <a:xfrm rot="5400000">
            <a:off x="3485706" y="-3338603"/>
            <a:ext cx="4184268" cy="11155679"/>
          </a:xfrm>
          <a:prstGeom prst="round2Same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9">
            <a:extLst>
              <a:ext uri="{FF2B5EF4-FFF2-40B4-BE49-F238E27FC236}">
                <a16:creationId xmlns:a16="http://schemas.microsoft.com/office/drawing/2014/main" xmlns="" id="{8D5CE9E1-BD38-45B4-A3E3-537A52CEE0E6}"/>
              </a:ext>
            </a:extLst>
          </p:cNvPr>
          <p:cNvSpPr/>
          <p:nvPr/>
        </p:nvSpPr>
        <p:spPr>
          <a:xfrm rot="16200000" flipH="1">
            <a:off x="5426492" y="-364705"/>
            <a:ext cx="1839530" cy="11691486"/>
          </a:xfrm>
          <a:prstGeom prst="round2Same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05674" y="289160"/>
            <a:ext cx="10732372" cy="3724096"/>
          </a:xfrm>
          <a:prstGeom prst="rect">
            <a:avLst/>
          </a:prstGeom>
          <a:noFill/>
        </p:spPr>
        <p:txBody>
          <a:bodyPr wrap="square" rtlCol="0">
            <a:spAutoFit/>
          </a:bodyPr>
          <a:lstStyle/>
          <a:p>
            <a:pPr algn="just"/>
            <a:r>
              <a:rPr lang="lt-LT" sz="2000" b="1" dirty="0" smtClean="0">
                <a:latin typeface="Trebuchet MS" panose="020B0603020202020204" pitchFamily="34" charset="0"/>
              </a:rPr>
              <a:t>KLAUSIMAS: </a:t>
            </a:r>
          </a:p>
          <a:p>
            <a:pPr algn="just"/>
            <a:r>
              <a:rPr lang="lt-LT" b="1" dirty="0" smtClean="0">
                <a:latin typeface="Trebuchet MS" panose="020B0603020202020204" pitchFamily="34" charset="0"/>
              </a:rPr>
              <a:t>Ar </a:t>
            </a:r>
            <a:r>
              <a:rPr lang="lt-LT" b="1" dirty="0">
                <a:latin typeface="Trebuchet MS" panose="020B0603020202020204" pitchFamily="34" charset="0"/>
              </a:rPr>
              <a:t>galiu teikti VMI Prašymą subsidijai gauti ir prašyti įtraukti į sąrašą finansiškai nuo pandemijos nukentėjusių įmonių?</a:t>
            </a:r>
            <a:r>
              <a:rPr lang="lt-LT" dirty="0">
                <a:latin typeface="Trebuchet MS" panose="020B0603020202020204" pitchFamily="34" charset="0"/>
              </a:rPr>
              <a:t> </a:t>
            </a:r>
            <a:r>
              <a:rPr lang="lt-LT" dirty="0" smtClean="0">
                <a:latin typeface="Trebuchet MS" panose="020B0603020202020204" pitchFamily="34" charset="0"/>
              </a:rPr>
              <a:t>2019 </a:t>
            </a:r>
            <a:r>
              <a:rPr lang="lt-LT" dirty="0">
                <a:latin typeface="Trebuchet MS" panose="020B0603020202020204" pitchFamily="34" charset="0"/>
              </a:rPr>
              <a:t>m. gruodžio 23 m. įmonė įsigijo būtą su tikslu teikti apgyvendinimo paslaugas. </a:t>
            </a:r>
            <a:r>
              <a:rPr lang="lt-LT" dirty="0" smtClean="0">
                <a:latin typeface="Trebuchet MS" panose="020B0603020202020204" pitchFamily="34" charset="0"/>
              </a:rPr>
              <a:t>2020 </a:t>
            </a:r>
            <a:r>
              <a:rPr lang="lt-LT" dirty="0">
                <a:latin typeface="Trebuchet MS" panose="020B0603020202020204" pitchFamily="34" charset="0"/>
              </a:rPr>
              <a:t>sausio mėnesį įmonė gavo 50000 </a:t>
            </a:r>
            <a:r>
              <a:rPr lang="lt-LT" dirty="0" err="1">
                <a:latin typeface="Trebuchet MS" panose="020B0603020202020204" pitchFamily="34" charset="0"/>
              </a:rPr>
              <a:t>Eur</a:t>
            </a:r>
            <a:r>
              <a:rPr lang="lt-LT" dirty="0">
                <a:latin typeface="Trebuchet MS" panose="020B0603020202020204" pitchFamily="34" charset="0"/>
              </a:rPr>
              <a:t> paskolą iš Medicinos banko buto pirkimui (dalis lėšų įmonės, dalis skolintos iš banko) ir buto </a:t>
            </a:r>
            <a:r>
              <a:rPr lang="lt-LT" dirty="0" smtClean="0">
                <a:latin typeface="Trebuchet MS" panose="020B0603020202020204" pitchFamily="34" charset="0"/>
              </a:rPr>
              <a:t>įrengimui. Butas </a:t>
            </a:r>
            <a:r>
              <a:rPr lang="lt-LT" dirty="0">
                <a:latin typeface="Trebuchet MS" panose="020B0603020202020204" pitchFamily="34" charset="0"/>
              </a:rPr>
              <a:t>buvo su daline apdaila, tad reikėjo laiko ir lėšų jį </a:t>
            </a:r>
            <a:r>
              <a:rPr lang="lt-LT" dirty="0" smtClean="0">
                <a:latin typeface="Trebuchet MS" panose="020B0603020202020204" pitchFamily="34" charset="0"/>
              </a:rPr>
              <a:t>įrengti. Įrengus </a:t>
            </a:r>
            <a:r>
              <a:rPr lang="lt-LT" dirty="0">
                <a:latin typeface="Trebuchet MS" panose="020B0603020202020204" pitchFamily="34" charset="0"/>
              </a:rPr>
              <a:t>butą 2020 m. spalio mėn. registravomės VVTAT, kad būtume įtraukti į neklasifikuojamų apgyvendinimo paslaugų teikėjų sąrašą  (Licencijos Nr.AP-2512). </a:t>
            </a:r>
            <a:r>
              <a:rPr lang="lt-LT" dirty="0" smtClean="0">
                <a:latin typeface="Trebuchet MS" panose="020B0603020202020204" pitchFamily="34" charset="0"/>
              </a:rPr>
              <a:t>2020 </a:t>
            </a:r>
            <a:r>
              <a:rPr lang="lt-LT" dirty="0">
                <a:latin typeface="Trebuchet MS" panose="020B0603020202020204" pitchFamily="34" charset="0"/>
              </a:rPr>
              <a:t>m. lapkričio paskelbus karantiną ir sustojus apgyvendinimo paslaugų paklausai (kuri ir nebuvo atsigavusi po 2020 kovo mėn.-birželio mėn</a:t>
            </a:r>
            <a:r>
              <a:rPr lang="lt-LT" dirty="0" smtClean="0">
                <a:latin typeface="Trebuchet MS" panose="020B0603020202020204" pitchFamily="34" charset="0"/>
              </a:rPr>
              <a:t>. karantino</a:t>
            </a:r>
            <a:r>
              <a:rPr lang="lt-LT" dirty="0">
                <a:latin typeface="Trebuchet MS" panose="020B0603020202020204" pitchFamily="34" charset="0"/>
              </a:rPr>
              <a:t>) įmonė negavo pajamų iš apgyvendinimo paslaugų ir įmonė patiria nuostolius susijusius su šia veikla, nes yra mokama paskola </a:t>
            </a:r>
            <a:r>
              <a:rPr lang="lt-LT" dirty="0" smtClean="0">
                <a:latin typeface="Trebuchet MS" panose="020B0603020202020204" pitchFamily="34" charset="0"/>
              </a:rPr>
              <a:t>bankui. Įmonės </a:t>
            </a:r>
            <a:r>
              <a:rPr lang="lt-LT" dirty="0">
                <a:latin typeface="Trebuchet MS" panose="020B0603020202020204" pitchFamily="34" charset="0"/>
              </a:rPr>
              <a:t>pagrindinė (pirminė) veikla yra apskaitos paslaugų teikimas. Apgyvendinimo paslaugos buvo numatytos kaip lygiagreti veikla esamai veiklai. Dėl susiklosčiusios padėties ir patiriamo nuostolio iš apgyvendinimo veiklos, turėdama įsipareigojimus bankui įmonė norėtų būti įtrauktą į nukentėjusių sąrašą ir gauti vienkartinę subsidiją.</a:t>
            </a:r>
            <a:endParaRPr lang="lt-LT" sz="2000" dirty="0">
              <a:latin typeface="Trebuchet MS" panose="020B0603020202020204" pitchFamily="34" charset="0"/>
            </a:endParaRPr>
          </a:p>
        </p:txBody>
      </p:sp>
      <p:sp>
        <p:nvSpPr>
          <p:cNvPr id="8" name="TextBox 7"/>
          <p:cNvSpPr txBox="1"/>
          <p:nvPr/>
        </p:nvSpPr>
        <p:spPr>
          <a:xfrm>
            <a:off x="652912" y="4726984"/>
            <a:ext cx="11386687" cy="1508105"/>
          </a:xfrm>
          <a:prstGeom prst="rect">
            <a:avLst/>
          </a:prstGeom>
          <a:noFill/>
        </p:spPr>
        <p:txBody>
          <a:bodyPr wrap="square" rtlCol="0">
            <a:spAutoFit/>
          </a:bodyPr>
          <a:lstStyle/>
          <a:p>
            <a:r>
              <a:rPr lang="lt-LT" sz="2000" b="1" dirty="0" smtClean="0">
                <a:solidFill>
                  <a:srgbClr val="007D40"/>
                </a:solidFill>
                <a:latin typeface="Trebuchet"/>
              </a:rPr>
              <a:t>ATSAKYMAS</a:t>
            </a:r>
            <a:r>
              <a:rPr lang="lt-LT" sz="2000" b="1" dirty="0" smtClean="0">
                <a:latin typeface="Trebuchet"/>
              </a:rPr>
              <a:t>:</a:t>
            </a:r>
          </a:p>
          <a:p>
            <a:pPr algn="just"/>
            <a:r>
              <a:rPr lang="lt-LT" dirty="0" smtClean="0">
                <a:latin typeface="Trebuchet MS" panose="020B0603020202020204" pitchFamily="34" charset="0"/>
              </a:rPr>
              <a:t>Įtraukimas į sąrašą nėra būtinas subsidijai gauti, prašymą įtraukti į sąrašą, kuriems pagal prašymą nuo 2021 m. taikomos mokestinės pagalbos priemonės reikia pateikti nustatytos formos. Prašymas savarankiškos įmonės subsidijai gauti yra kitas, įmonę turi pati įsivertinti ar ji atitinka apraše (2021 01 15 LRV nutarimas Nr.24) nustatytas sąlygas.</a:t>
            </a:r>
            <a:endParaRPr lang="lt-LT" dirty="0">
              <a:latin typeface="Trebuchet MS" panose="020B0603020202020204" pitchFamily="34" charset="0"/>
            </a:endParaRPr>
          </a:p>
        </p:txBody>
      </p:sp>
    </p:spTree>
    <p:extLst>
      <p:ext uri="{BB962C8B-B14F-4D97-AF65-F5344CB8AC3E}">
        <p14:creationId xmlns:p14="http://schemas.microsoft.com/office/powerpoint/2010/main" val="150998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 xmlns:a16="http://schemas.microsoft.com/office/drawing/2014/main" id="{03A36382-B741-4562-BF54-24F99CFA6F44}"/>
              </a:ext>
            </a:extLst>
          </p:cNvPr>
          <p:cNvSpPr/>
          <p:nvPr/>
        </p:nvSpPr>
        <p:spPr>
          <a:xfrm>
            <a:off x="0" y="1"/>
            <a:ext cx="12192000" cy="6857999"/>
          </a:xfrm>
          <a:prstGeom prst="rect">
            <a:avLst/>
          </a:prstGeom>
          <a:solidFill>
            <a:srgbClr val="006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D40"/>
              </a:solidFill>
            </a:endParaRPr>
          </a:p>
        </p:txBody>
      </p:sp>
      <p:sp>
        <p:nvSpPr>
          <p:cNvPr id="5" name="Rectangle: Top Corners Rounded 9">
            <a:extLst>
              <a:ext uri="{FF2B5EF4-FFF2-40B4-BE49-F238E27FC236}">
                <a16:creationId xmlns:a16="http://schemas.microsoft.com/office/drawing/2014/main" xmlns="" id="{8D5CE9E1-BD38-45B4-A3E3-537A52CEE0E6}"/>
              </a:ext>
            </a:extLst>
          </p:cNvPr>
          <p:cNvSpPr/>
          <p:nvPr/>
        </p:nvSpPr>
        <p:spPr>
          <a:xfrm rot="5400000">
            <a:off x="2806645" y="-2464908"/>
            <a:ext cx="3766240" cy="9379528"/>
          </a:xfrm>
          <a:prstGeom prst="round2Same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99571" y="689789"/>
            <a:ext cx="8942073" cy="2739211"/>
          </a:xfrm>
          <a:prstGeom prst="rect">
            <a:avLst/>
          </a:prstGeom>
          <a:noFill/>
        </p:spPr>
        <p:txBody>
          <a:bodyPr wrap="square" rtlCol="0">
            <a:spAutoFit/>
          </a:bodyPr>
          <a:lstStyle/>
          <a:p>
            <a:r>
              <a:rPr lang="lt-LT" sz="2800" b="1" dirty="0">
                <a:latin typeface="Trebuchet MS" panose="020B0603020202020204" pitchFamily="34" charset="0"/>
              </a:rPr>
              <a:t>KLAUSIMAS: </a:t>
            </a:r>
            <a:endParaRPr lang="lt-LT" sz="2800" b="1" dirty="0" smtClean="0">
              <a:latin typeface="Trebuchet MS" panose="020B0603020202020204" pitchFamily="34" charset="0"/>
            </a:endParaRPr>
          </a:p>
          <a:p>
            <a:pPr algn="just"/>
            <a:r>
              <a:rPr lang="lt-LT" sz="2400" dirty="0" smtClean="0">
                <a:latin typeface="Trebuchet MS" panose="020B0603020202020204" pitchFamily="34" charset="0"/>
              </a:rPr>
              <a:t>Įmonės, pateikusios prašymus, subsidijoms nuo COVID-19 gauti, sulaukia papildomų reikalavimų pateikti dokumentus, kurie yra pertekliniai ir niekaip nesusiję su informacija apie apyvartų pokyčius. Viešbučių ir restoranų sektoriuje, kuris labiausiai nukentėjęs, neturime informacijos, kad įmonės būtų gavę subsidijas. </a:t>
            </a:r>
            <a:endParaRPr lang="lt-LT" sz="2400" dirty="0">
              <a:latin typeface="Trebuchet MS" panose="020B0603020202020204" pitchFamily="34" charset="0"/>
            </a:endParaRPr>
          </a:p>
        </p:txBody>
      </p:sp>
      <p:sp>
        <p:nvSpPr>
          <p:cNvPr id="6" name="Rectangle: Top Corners Rounded 9">
            <a:extLst>
              <a:ext uri="{FF2B5EF4-FFF2-40B4-BE49-F238E27FC236}">
                <a16:creationId xmlns:a16="http://schemas.microsoft.com/office/drawing/2014/main" xmlns="" id="{8D5CE9E1-BD38-45B4-A3E3-537A52CEE0E6}"/>
              </a:ext>
            </a:extLst>
          </p:cNvPr>
          <p:cNvSpPr/>
          <p:nvPr/>
        </p:nvSpPr>
        <p:spPr>
          <a:xfrm rot="5400000">
            <a:off x="3806666" y="930135"/>
            <a:ext cx="1766197" cy="9379528"/>
          </a:xfrm>
          <a:prstGeom prst="round2Same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18726" y="4909153"/>
            <a:ext cx="8942073" cy="1692771"/>
          </a:xfrm>
          <a:prstGeom prst="rect">
            <a:avLst/>
          </a:prstGeom>
          <a:noFill/>
        </p:spPr>
        <p:txBody>
          <a:bodyPr wrap="square" rtlCol="0">
            <a:spAutoFit/>
          </a:bodyPr>
          <a:lstStyle/>
          <a:p>
            <a:r>
              <a:rPr lang="lt-LT" sz="2800" b="1" dirty="0">
                <a:latin typeface="Trebuchet MS" panose="020B0603020202020204" pitchFamily="34" charset="0"/>
              </a:rPr>
              <a:t>KLAUSIMAS: </a:t>
            </a:r>
            <a:endParaRPr lang="lt-LT" sz="2800" b="1" dirty="0" smtClean="0">
              <a:latin typeface="Trebuchet MS" panose="020B0603020202020204" pitchFamily="34" charset="0"/>
            </a:endParaRPr>
          </a:p>
          <a:p>
            <a:r>
              <a:rPr lang="lt-LT" sz="2400" b="1" dirty="0">
                <a:latin typeface="Trebuchet MS" panose="020B0603020202020204" pitchFamily="34" charset="0"/>
              </a:rPr>
              <a:t>Kada planuojama startuoti su subsidijomis susijusioms įmonėms?</a:t>
            </a:r>
          </a:p>
          <a:p>
            <a:endParaRPr lang="lt-LT" sz="2800" b="1" dirty="0" smtClean="0">
              <a:latin typeface="Trebuchet MS" panose="020B0603020202020204" pitchFamily="34" charset="0"/>
            </a:endParaRPr>
          </a:p>
        </p:txBody>
      </p:sp>
    </p:spTree>
    <p:extLst>
      <p:ext uri="{BB962C8B-B14F-4D97-AF65-F5344CB8AC3E}">
        <p14:creationId xmlns:p14="http://schemas.microsoft.com/office/powerpoint/2010/main" val="9299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2875</TotalTime>
  <Words>973</Words>
  <Application>Microsoft Office PowerPoint</Application>
  <PresentationFormat>Custom</PresentationFormat>
  <Paragraphs>153</Paragraphs>
  <Slides>11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Trebuchet</vt:lpstr>
      <vt:lpstr>Trebuchet MS</vt:lpstr>
      <vt:lpstr>Wingdings</vt:lpstr>
      <vt:lpstr>Times New Roman</vt:lpstr>
      <vt:lpstr>Symbol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Saule Gimzunaite</dc:creator>
  <cp:lastModifiedBy>Lina Urbutytė</cp:lastModifiedBy>
  <cp:revision>189</cp:revision>
  <dcterms:created xsi:type="dcterms:W3CDTF">2020-11-19T07:11:30Z</dcterms:created>
  <dcterms:modified xsi:type="dcterms:W3CDTF">2021-02-17T13:27:33Z</dcterms:modified>
</cp:coreProperties>
</file>