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9" r:id="rId4"/>
    <p:sldId id="269" r:id="rId5"/>
    <p:sldId id="270" r:id="rId6"/>
    <p:sldId id="272" r:id="rId7"/>
    <p:sldId id="273" r:id="rId8"/>
    <p:sldId id="267" r:id="rId9"/>
    <p:sldId id="268" r:id="rId10"/>
    <p:sldId id="274" r:id="rId11"/>
    <p:sldId id="260" r:id="rId12"/>
    <p:sldId id="275" r:id="rId13"/>
    <p:sldId id="27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6" autoAdjust="0"/>
    <p:restoredTop sz="94660"/>
  </p:normalViewPr>
  <p:slideViewPr>
    <p:cSldViewPr snapToGrid="0">
      <p:cViewPr varScale="1">
        <p:scale>
          <a:sx n="108" d="100"/>
          <a:sy n="108" d="100"/>
        </p:scale>
        <p:origin x="7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lt-LT"/>
              <a:t>Spustelėję redaguokite stilių</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E60E6B03-B487-4B29-B540-3886AAB3722D}" type="datetimeFigureOut">
              <a:rPr lang="lt-LT" smtClean="0"/>
              <a:t>2026-05-14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A9E67FA-4561-462E-8673-23C9DD3B2AC9}" type="slidenum">
              <a:rPr lang="lt-LT" smtClean="0"/>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2640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E60E6B03-B487-4B29-B540-3886AAB3722D}" type="datetimeFigureOut">
              <a:rPr lang="lt-LT" smtClean="0"/>
              <a:t>2026-05-14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A9E67FA-4561-462E-8673-23C9DD3B2AC9}" type="slidenum">
              <a:rPr lang="lt-LT" smtClean="0"/>
              <a:t>‹#›</a:t>
            </a:fld>
            <a:endParaRPr lang="lt-LT"/>
          </a:p>
        </p:txBody>
      </p:sp>
    </p:spTree>
    <p:extLst>
      <p:ext uri="{BB962C8B-B14F-4D97-AF65-F5344CB8AC3E}">
        <p14:creationId xmlns:p14="http://schemas.microsoft.com/office/powerpoint/2010/main" val="216501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lt-LT"/>
              <a:t>Spustelėję redaguokite stilių</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E60E6B03-B487-4B29-B540-3886AAB3722D}" type="datetimeFigureOut">
              <a:rPr lang="lt-LT" smtClean="0"/>
              <a:t>2026-05-14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A9E67FA-4561-462E-8673-23C9DD3B2AC9}" type="slidenum">
              <a:rPr lang="lt-LT" smtClean="0"/>
              <a:t>‹#›</a:t>
            </a:fld>
            <a:endParaRPr lang="lt-LT"/>
          </a:p>
        </p:txBody>
      </p:sp>
    </p:spTree>
    <p:extLst>
      <p:ext uri="{BB962C8B-B14F-4D97-AF65-F5344CB8AC3E}">
        <p14:creationId xmlns:p14="http://schemas.microsoft.com/office/powerpoint/2010/main" val="4106305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lt-LT"/>
              <a:t>Spustelėję redaguokite stilių</a:t>
            </a:r>
            <a:endParaRPr lang="en-US" dirty="0"/>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E60E6B03-B487-4B29-B540-3886AAB3722D}" type="datetimeFigureOut">
              <a:rPr lang="lt-LT" smtClean="0"/>
              <a:t>2026-05-14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A9E67FA-4561-462E-8673-23C9DD3B2AC9}" type="slidenum">
              <a:rPr lang="lt-LT" smtClean="0"/>
              <a:t>‹#›</a:t>
            </a:fld>
            <a:endParaRPr lang="lt-LT"/>
          </a:p>
        </p:txBody>
      </p:sp>
    </p:spTree>
    <p:extLst>
      <p:ext uri="{BB962C8B-B14F-4D97-AF65-F5344CB8AC3E}">
        <p14:creationId xmlns:p14="http://schemas.microsoft.com/office/powerpoint/2010/main" val="2091860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lt-LT"/>
              <a:t>Spustelėję redaguokite stilių</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E60E6B03-B487-4B29-B540-3886AAB3722D}" type="datetimeFigureOut">
              <a:rPr lang="lt-LT" smtClean="0"/>
              <a:t>2026-05-14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0A9E67FA-4561-462E-8673-23C9DD3B2AC9}" type="slidenum">
              <a:rPr lang="lt-LT" smtClean="0"/>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001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E60E6B03-B487-4B29-B540-3886AAB3722D}" type="datetimeFigureOut">
              <a:rPr lang="lt-LT" smtClean="0"/>
              <a:t>2026-05-14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A9E67FA-4561-462E-8673-23C9DD3B2AC9}" type="slidenum">
              <a:rPr lang="lt-LT" smtClean="0"/>
              <a:t>‹#›</a:t>
            </a:fld>
            <a:endParaRPr lang="lt-LT"/>
          </a:p>
        </p:txBody>
      </p:sp>
    </p:spTree>
    <p:extLst>
      <p:ext uri="{BB962C8B-B14F-4D97-AF65-F5344CB8AC3E}">
        <p14:creationId xmlns:p14="http://schemas.microsoft.com/office/powerpoint/2010/main" val="1580195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1097280" y="2582334"/>
            <a:ext cx="4937760" cy="337820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6217920" y="2582334"/>
            <a:ext cx="4937760" cy="337820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E60E6B03-B487-4B29-B540-3886AAB3722D}" type="datetimeFigureOut">
              <a:rPr lang="lt-LT" smtClean="0"/>
              <a:t>2026-05-14</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0A9E67FA-4561-462E-8673-23C9DD3B2AC9}" type="slidenum">
              <a:rPr lang="lt-LT" smtClean="0"/>
              <a:t>‹#›</a:t>
            </a:fld>
            <a:endParaRPr lang="lt-LT"/>
          </a:p>
        </p:txBody>
      </p:sp>
    </p:spTree>
    <p:extLst>
      <p:ext uri="{BB962C8B-B14F-4D97-AF65-F5344CB8AC3E}">
        <p14:creationId xmlns:p14="http://schemas.microsoft.com/office/powerpoint/2010/main" val="3480282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E60E6B03-B487-4B29-B540-3886AAB3722D}" type="datetimeFigureOut">
              <a:rPr lang="lt-LT" smtClean="0"/>
              <a:t>2026-05-14</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0A9E67FA-4561-462E-8673-23C9DD3B2AC9}" type="slidenum">
              <a:rPr lang="lt-LT" smtClean="0"/>
              <a:t>‹#›</a:t>
            </a:fld>
            <a:endParaRPr lang="lt-LT"/>
          </a:p>
        </p:txBody>
      </p:sp>
    </p:spTree>
    <p:extLst>
      <p:ext uri="{BB962C8B-B14F-4D97-AF65-F5344CB8AC3E}">
        <p14:creationId xmlns:p14="http://schemas.microsoft.com/office/powerpoint/2010/main" val="2681302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60E6B03-B487-4B29-B540-3886AAB3722D}" type="datetimeFigureOut">
              <a:rPr lang="lt-LT" smtClean="0"/>
              <a:t>2026-05-14</a:t>
            </a:fld>
            <a:endParaRPr lang="lt-L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t-LT"/>
          </a:p>
        </p:txBody>
      </p:sp>
      <p:sp>
        <p:nvSpPr>
          <p:cNvPr id="9" name="Slide Number Placeholder 8"/>
          <p:cNvSpPr>
            <a:spLocks noGrp="1"/>
          </p:cNvSpPr>
          <p:nvPr>
            <p:ph type="sldNum" sz="quarter" idx="12"/>
          </p:nvPr>
        </p:nvSpPr>
        <p:spPr/>
        <p:txBody>
          <a:bodyPr/>
          <a:lstStyle/>
          <a:p>
            <a:fld id="{0A9E67FA-4561-462E-8673-23C9DD3B2AC9}" type="slidenum">
              <a:rPr lang="lt-LT" smtClean="0"/>
              <a:t>‹#›</a:t>
            </a:fld>
            <a:endParaRPr lang="lt-LT"/>
          </a:p>
        </p:txBody>
      </p:sp>
    </p:spTree>
    <p:extLst>
      <p:ext uri="{BB962C8B-B14F-4D97-AF65-F5344CB8AC3E}">
        <p14:creationId xmlns:p14="http://schemas.microsoft.com/office/powerpoint/2010/main" val="1144671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lt-LT"/>
              <a:t>Spustelėję redaguokite stilių</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60E6B03-B487-4B29-B540-3886AAB3722D}" type="datetimeFigureOut">
              <a:rPr lang="lt-LT" smtClean="0"/>
              <a:t>2026-05-14</a:t>
            </a:fld>
            <a:endParaRPr lang="lt-L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lt-L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A9E67FA-4561-462E-8673-23C9DD3B2AC9}" type="slidenum">
              <a:rPr lang="lt-LT" smtClean="0"/>
              <a:t>‹#›</a:t>
            </a:fld>
            <a:endParaRPr lang="lt-LT"/>
          </a:p>
        </p:txBody>
      </p:sp>
    </p:spTree>
    <p:extLst>
      <p:ext uri="{BB962C8B-B14F-4D97-AF65-F5344CB8AC3E}">
        <p14:creationId xmlns:p14="http://schemas.microsoft.com/office/powerpoint/2010/main" val="12350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lt-LT"/>
              <a:t>Spustelėję redaguokite stilių</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E60E6B03-B487-4B29-B540-3886AAB3722D}" type="datetimeFigureOut">
              <a:rPr lang="lt-LT" smtClean="0"/>
              <a:t>2026-05-14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0A9E67FA-4561-462E-8673-23C9DD3B2AC9}" type="slidenum">
              <a:rPr lang="lt-LT" smtClean="0"/>
              <a:t>‹#›</a:t>
            </a:fld>
            <a:endParaRPr lang="lt-LT"/>
          </a:p>
        </p:txBody>
      </p:sp>
    </p:spTree>
    <p:extLst>
      <p:ext uri="{BB962C8B-B14F-4D97-AF65-F5344CB8AC3E}">
        <p14:creationId xmlns:p14="http://schemas.microsoft.com/office/powerpoint/2010/main" val="2550806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lt-LT"/>
              <a:t>Spustelėję redaguokite stilių</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60E6B03-B487-4B29-B540-3886AAB3722D}" type="datetimeFigureOut">
              <a:rPr lang="lt-LT" smtClean="0"/>
              <a:t>2026-05-14</a:t>
            </a:fld>
            <a:endParaRPr lang="lt-L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lt-L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A9E67FA-4561-462E-8673-23C9DD3B2AC9}" type="slidenum">
              <a:rPr lang="lt-LT" smtClean="0"/>
              <a:t>‹#›</a:t>
            </a:fld>
            <a:endParaRPr lang="lt-L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411435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Microsoft_Word_Document.docx"/><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3404AAB-BF53-05FA-9B95-1130A67AB796}"/>
              </a:ext>
            </a:extLst>
          </p:cNvPr>
          <p:cNvSpPr>
            <a:spLocks noGrp="1"/>
          </p:cNvSpPr>
          <p:nvPr>
            <p:ph type="ctrTitle"/>
          </p:nvPr>
        </p:nvSpPr>
        <p:spPr>
          <a:xfrm>
            <a:off x="223059" y="687880"/>
            <a:ext cx="9778538" cy="3574472"/>
          </a:xfrm>
        </p:spPr>
        <p:txBody>
          <a:bodyPr>
            <a:normAutofit/>
          </a:bodyPr>
          <a:lstStyle/>
          <a:p>
            <a:r>
              <a:rPr lang="lt-LT" sz="6600" dirty="0"/>
              <a:t>Kelmės miesto vietos veiklos grupės 2023–2029 m. vietos plėtros strategijos esminis keitimas</a:t>
            </a:r>
          </a:p>
        </p:txBody>
      </p:sp>
      <p:sp>
        <p:nvSpPr>
          <p:cNvPr id="3" name="Antrinis pavadinimas 2">
            <a:extLst>
              <a:ext uri="{FF2B5EF4-FFF2-40B4-BE49-F238E27FC236}">
                <a16:creationId xmlns:a16="http://schemas.microsoft.com/office/drawing/2014/main" id="{A0649B7C-CB23-85C1-789F-52295D00780E}"/>
              </a:ext>
            </a:extLst>
          </p:cNvPr>
          <p:cNvSpPr>
            <a:spLocks noGrp="1"/>
          </p:cNvSpPr>
          <p:nvPr>
            <p:ph type="subTitle" idx="1"/>
          </p:nvPr>
        </p:nvSpPr>
        <p:spPr/>
        <p:txBody>
          <a:bodyPr/>
          <a:lstStyle/>
          <a:p>
            <a:r>
              <a:rPr lang="lt-LT" dirty="0"/>
              <a:t>2026-05-15 Kelmė</a:t>
            </a:r>
          </a:p>
        </p:txBody>
      </p:sp>
      <p:sp>
        <p:nvSpPr>
          <p:cNvPr id="4" name="Antrinis pavadinimas 2">
            <a:extLst>
              <a:ext uri="{FF2B5EF4-FFF2-40B4-BE49-F238E27FC236}">
                <a16:creationId xmlns:a16="http://schemas.microsoft.com/office/drawing/2014/main" id="{0041F850-0DF6-7399-6EE8-EAAE78F2A41F}"/>
              </a:ext>
            </a:extLst>
          </p:cNvPr>
          <p:cNvSpPr txBox="1">
            <a:spLocks/>
          </p:cNvSpPr>
          <p:nvPr/>
        </p:nvSpPr>
        <p:spPr>
          <a:xfrm>
            <a:off x="1206731" y="5027120"/>
            <a:ext cx="10058400" cy="114300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pPr algn="r"/>
            <a:endParaRPr lang="lt-LT" sz="2000" cap="none" dirty="0">
              <a:solidFill>
                <a:schemeClr val="tx1"/>
              </a:solidFill>
            </a:endParaRPr>
          </a:p>
        </p:txBody>
      </p:sp>
      <p:pic>
        <p:nvPicPr>
          <p:cNvPr id="6" name="Paveikslėlis 5">
            <a:extLst>
              <a:ext uri="{FF2B5EF4-FFF2-40B4-BE49-F238E27FC236}">
                <a16:creationId xmlns:a16="http://schemas.microsoft.com/office/drawing/2014/main" id="{56D4A8A8-0821-2CAF-ED06-7CA651CB58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97355" y="5225173"/>
            <a:ext cx="3867776" cy="812233"/>
          </a:xfrm>
          <a:prstGeom prst="rect">
            <a:avLst/>
          </a:prstGeom>
        </p:spPr>
      </p:pic>
      <p:pic>
        <p:nvPicPr>
          <p:cNvPr id="8" name="Paveikslėlis 7">
            <a:extLst>
              <a:ext uri="{FF2B5EF4-FFF2-40B4-BE49-F238E27FC236}">
                <a16:creationId xmlns:a16="http://schemas.microsoft.com/office/drawing/2014/main" id="{FE3622DC-14DF-3F87-E155-E7BE6297A4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0282" y="1485339"/>
            <a:ext cx="2398781" cy="2398781"/>
          </a:xfrm>
          <a:prstGeom prst="rect">
            <a:avLst/>
          </a:prstGeom>
        </p:spPr>
      </p:pic>
    </p:spTree>
    <p:extLst>
      <p:ext uri="{BB962C8B-B14F-4D97-AF65-F5344CB8AC3E}">
        <p14:creationId xmlns:p14="http://schemas.microsoft.com/office/powerpoint/2010/main" val="1093366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a:extLst>
              <a:ext uri="{FF2B5EF4-FFF2-40B4-BE49-F238E27FC236}">
                <a16:creationId xmlns:a16="http://schemas.microsoft.com/office/drawing/2014/main" id="{C8CE6BBD-1185-1783-4B7F-BDD78B0F9AB6}"/>
              </a:ext>
            </a:extLst>
          </p:cNvPr>
          <p:cNvGraphicFramePr>
            <a:graphicFrameLocks noGrp="1"/>
          </p:cNvGraphicFramePr>
          <p:nvPr>
            <p:ph idx="1"/>
            <p:extLst>
              <p:ext uri="{D42A27DB-BD31-4B8C-83A1-F6EECF244321}">
                <p14:modId xmlns:p14="http://schemas.microsoft.com/office/powerpoint/2010/main" val="407872864"/>
              </p:ext>
            </p:extLst>
          </p:nvPr>
        </p:nvGraphicFramePr>
        <p:xfrm>
          <a:off x="1198485" y="204186"/>
          <a:ext cx="8646851" cy="6374102"/>
        </p:xfrm>
        <a:graphic>
          <a:graphicData uri="http://schemas.openxmlformats.org/drawingml/2006/table">
            <a:tbl>
              <a:tblPr firstRow="1" firstCol="1" bandRow="1"/>
              <a:tblGrid>
                <a:gridCol w="831575">
                  <a:extLst>
                    <a:ext uri="{9D8B030D-6E8A-4147-A177-3AD203B41FA5}">
                      <a16:colId xmlns:a16="http://schemas.microsoft.com/office/drawing/2014/main" val="3044088483"/>
                    </a:ext>
                  </a:extLst>
                </a:gridCol>
                <a:gridCol w="1064139">
                  <a:extLst>
                    <a:ext uri="{9D8B030D-6E8A-4147-A177-3AD203B41FA5}">
                      <a16:colId xmlns:a16="http://schemas.microsoft.com/office/drawing/2014/main" val="713293655"/>
                    </a:ext>
                  </a:extLst>
                </a:gridCol>
                <a:gridCol w="843481">
                  <a:extLst>
                    <a:ext uri="{9D8B030D-6E8A-4147-A177-3AD203B41FA5}">
                      <a16:colId xmlns:a16="http://schemas.microsoft.com/office/drawing/2014/main" val="2577741773"/>
                    </a:ext>
                  </a:extLst>
                </a:gridCol>
                <a:gridCol w="843481">
                  <a:extLst>
                    <a:ext uri="{9D8B030D-6E8A-4147-A177-3AD203B41FA5}">
                      <a16:colId xmlns:a16="http://schemas.microsoft.com/office/drawing/2014/main" val="1967593458"/>
                    </a:ext>
                  </a:extLst>
                </a:gridCol>
                <a:gridCol w="843481">
                  <a:extLst>
                    <a:ext uri="{9D8B030D-6E8A-4147-A177-3AD203B41FA5}">
                      <a16:colId xmlns:a16="http://schemas.microsoft.com/office/drawing/2014/main" val="800423146"/>
                    </a:ext>
                  </a:extLst>
                </a:gridCol>
                <a:gridCol w="843481">
                  <a:extLst>
                    <a:ext uri="{9D8B030D-6E8A-4147-A177-3AD203B41FA5}">
                      <a16:colId xmlns:a16="http://schemas.microsoft.com/office/drawing/2014/main" val="156077218"/>
                    </a:ext>
                  </a:extLst>
                </a:gridCol>
                <a:gridCol w="795436">
                  <a:extLst>
                    <a:ext uri="{9D8B030D-6E8A-4147-A177-3AD203B41FA5}">
                      <a16:colId xmlns:a16="http://schemas.microsoft.com/office/drawing/2014/main" val="3593886790"/>
                    </a:ext>
                  </a:extLst>
                </a:gridCol>
                <a:gridCol w="859495">
                  <a:extLst>
                    <a:ext uri="{9D8B030D-6E8A-4147-A177-3AD203B41FA5}">
                      <a16:colId xmlns:a16="http://schemas.microsoft.com/office/drawing/2014/main" val="2772499477"/>
                    </a:ext>
                  </a:extLst>
                </a:gridCol>
                <a:gridCol w="859495">
                  <a:extLst>
                    <a:ext uri="{9D8B030D-6E8A-4147-A177-3AD203B41FA5}">
                      <a16:colId xmlns:a16="http://schemas.microsoft.com/office/drawing/2014/main" val="3094615533"/>
                    </a:ext>
                  </a:extLst>
                </a:gridCol>
                <a:gridCol w="862787">
                  <a:extLst>
                    <a:ext uri="{9D8B030D-6E8A-4147-A177-3AD203B41FA5}">
                      <a16:colId xmlns:a16="http://schemas.microsoft.com/office/drawing/2014/main" val="1078302876"/>
                    </a:ext>
                  </a:extLst>
                </a:gridCol>
              </a:tblGrid>
              <a:tr h="878229">
                <a:tc gridSpan="10">
                  <a:txBody>
                    <a:bodyPr/>
                    <a:lstStyle/>
                    <a:p>
                      <a:pPr algn="ctr">
                        <a:lnSpc>
                          <a:spcPct val="107000"/>
                        </a:lnSpc>
                        <a:spcAft>
                          <a:spcPts val="800"/>
                        </a:spcAft>
                        <a:buNone/>
                      </a:pPr>
                      <a:r>
                        <a:rPr lang="lt-LT"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TI</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KSLAS –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Sustiprinti</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Kelmės</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miesto</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civilinės</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saugos</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vietos</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bendruomenės</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atsparumą</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ekstremalioms</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situacijoms</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užtikrinant</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gyventojų</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saugumą</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pasirengimą</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ir</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efektyvų</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reagavimą</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į </a:t>
                      </a:r>
                      <a:r>
                        <a:rPr lang="en-US" sz="1200" b="1"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grėsmes</a:t>
                      </a:r>
                      <a:r>
                        <a:rPr lang="en-US" sz="1200" b="1"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lt-LT" sz="12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None/>
                      </a:pPr>
                      <a:r>
                        <a:rPr lang="lt-LT" sz="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9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extLst>
                  <a:ext uri="{0D108BD9-81ED-4DB2-BD59-A6C34878D82A}">
                    <a16:rowId xmlns:a16="http://schemas.microsoft.com/office/drawing/2014/main" val="14013207"/>
                  </a:ext>
                </a:extLst>
              </a:tr>
              <a:tr h="252983">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2024</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2025</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2027</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2028</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2029</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viso 2024-2029 m.</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786078482"/>
                  </a:ext>
                </a:extLst>
              </a:tr>
              <a:tr h="365218">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800"/>
                        </a:spcAft>
                        <a:buNone/>
                      </a:pPr>
                      <a:r>
                        <a:rPr lang="lt-LT" sz="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Europos socialinis fondas +</a:t>
                      </a:r>
                      <a:endParaRPr lang="lt-LT" sz="9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100 000,00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100 000,00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404883295"/>
                  </a:ext>
                </a:extLst>
              </a:tr>
              <a:tr h="365218">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Europos regioninės plėtros fondas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971568832"/>
                  </a:ext>
                </a:extLst>
              </a:tr>
              <a:tr h="259006">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LR valstybės biudžetas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830955928"/>
                  </a:ext>
                </a:extLst>
              </a:tr>
              <a:tr h="259006">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Savivaldybės biudžeto lėšos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44232443"/>
                  </a:ext>
                </a:extLst>
              </a:tr>
              <a:tr h="132514">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Privačios lėšos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99490148"/>
                  </a:ext>
                </a:extLst>
              </a:tr>
              <a:tr h="132514">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Iš viso tikslui:</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0898752"/>
                  </a:ext>
                </a:extLst>
              </a:tr>
              <a:tr h="241459">
                <a:tc gridSpan="10">
                  <a:txBody>
                    <a:bodyPr/>
                    <a:lstStyle/>
                    <a:p>
                      <a:pPr algn="ctr">
                        <a:lnSpc>
                          <a:spcPct val="107000"/>
                        </a:lnSpc>
                        <a:spcAft>
                          <a:spcPts val="800"/>
                        </a:spcAft>
                        <a:buNone/>
                      </a:pPr>
                      <a:r>
                        <a:rPr lang="en-US" sz="900" b="1" kern="1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2.1 UŽDAVINYS – </a:t>
                      </a: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didinti gyventojų žinias ir praktinius įgūdžius civilinės saugos srityje, ugdant gyventojų savisaugos kultūrą ir vietos lyderystę krizių valdyme.</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tc hMerge="1">
                  <a:txBody>
                    <a:bodyPr/>
                    <a:lstStyle/>
                    <a:p>
                      <a:endParaRPr lang="lt-LT"/>
                    </a:p>
                  </a:txBody>
                  <a:tcPr/>
                </a:tc>
                <a:extLst>
                  <a:ext uri="{0D108BD9-81ED-4DB2-BD59-A6C34878D82A}">
                    <a16:rowId xmlns:a16="http://schemas.microsoft.com/office/drawing/2014/main" val="457438645"/>
                  </a:ext>
                </a:extLst>
              </a:tr>
              <a:tr h="365218">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nSpc>
                          <a:spcPct val="107000"/>
                        </a:lnSpc>
                        <a:spcAft>
                          <a:spcPts val="800"/>
                        </a:spcAft>
                        <a:buNone/>
                      </a:pPr>
                      <a:r>
                        <a:rPr lang="lt-LT" sz="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Europos socialinis fondas +</a:t>
                      </a:r>
                      <a:endParaRPr lang="lt-LT" sz="9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100 000,00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100 000,00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798284195"/>
                  </a:ext>
                </a:extLst>
              </a:tr>
              <a:tr h="365218">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Europos regioninės plėtros fondas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a:t>
                      </a:r>
                      <a:endParaRPr lang="lt-LT" sz="9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285090713"/>
                  </a:ext>
                </a:extLst>
              </a:tr>
              <a:tr h="301168">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LR valstybės biudžetas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195737503"/>
                  </a:ext>
                </a:extLst>
              </a:tr>
              <a:tr h="259006">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Savivaldybės biudžeto lėšos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595891143"/>
                  </a:ext>
                </a:extLst>
              </a:tr>
              <a:tr h="132514">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a:noFill/>
                    </a:lnB>
                    <a:noFill/>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Privačios lėšos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252775553"/>
                  </a:ext>
                </a:extLst>
              </a:tr>
              <a:tr h="241459">
                <a:tc>
                  <a:txBody>
                    <a:bodyPr/>
                    <a:lstStyle/>
                    <a:p>
                      <a:pPr>
                        <a:lnSpc>
                          <a:spcPct val="107000"/>
                        </a:lnSpc>
                        <a:buNone/>
                      </a:pPr>
                      <a:endParaRPr lang="lt-LT" sz="900" kern="100">
                        <a:effectLst/>
                        <a:latin typeface="Tw Cen MT" panose="020B0602020104020603" pitchFamily="34" charset="0"/>
                      </a:endParaRPr>
                    </a:p>
                  </a:txBody>
                  <a:tcPr marL="30541" marR="30541" marT="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900" b="1"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Iš viso uždaviniui:</a:t>
                      </a:r>
                      <a:endParaRPr lang="lt-LT" sz="9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129719263"/>
                  </a:ext>
                </a:extLst>
              </a:tr>
              <a:tr h="365218">
                <a:tc rowSpan="6">
                  <a:txBody>
                    <a:bodyPr/>
                    <a:lstStyle/>
                    <a:p>
                      <a:pPr>
                        <a:lnSpc>
                          <a:spcPct val="107000"/>
                        </a:lnSpc>
                        <a:spcAft>
                          <a:spcPts val="800"/>
                        </a:spcAft>
                        <a:buNone/>
                      </a:pPr>
                      <a:r>
                        <a:rPr lang="lt-LT" sz="900" b="1" kern="0">
                          <a:effectLst/>
                          <a:latin typeface="Times New Roman" panose="02020603050405020304" pitchFamily="18" charset="0"/>
                          <a:ea typeface="Times New Roman" panose="02020603050405020304" pitchFamily="18" charset="0"/>
                          <a:cs typeface="Times New Roman" panose="02020603050405020304" pitchFamily="18" charset="0"/>
                        </a:rPr>
                        <a:t>Pareiškėjai: </a:t>
                      </a:r>
                      <a:r>
                        <a:rPr lang="lt-LT" sz="900" kern="0">
                          <a:effectLst/>
                          <a:latin typeface="Times New Roman" panose="02020603050405020304" pitchFamily="18" charset="0"/>
                          <a:ea typeface="Times New Roman" panose="02020603050405020304" pitchFamily="18" charset="0"/>
                          <a:cs typeface="Times New Roman" panose="02020603050405020304" pitchFamily="18" charset="0"/>
                        </a:rPr>
                        <a:t>viešieji ir (ar) privatūs juridiniai asmenys.</a:t>
                      </a:r>
                      <a:r>
                        <a:rPr lang="lt-LT" sz="900" b="1" kern="0">
                          <a:effectLst/>
                          <a:latin typeface="Times New Roman" panose="02020603050405020304" pitchFamily="18" charset="0"/>
                          <a:ea typeface="Times New Roman" panose="02020603050405020304" pitchFamily="18" charset="0"/>
                          <a:cs typeface="Times New Roman" panose="02020603050405020304" pitchFamily="18" charset="0"/>
                        </a:rPr>
                        <a:t> Atrankos būdas:</a:t>
                      </a:r>
                      <a:r>
                        <a:rPr lang="lt-LT" sz="900" kern="0">
                          <a:effectLst/>
                          <a:latin typeface="Times New Roman" panose="02020603050405020304" pitchFamily="18" charset="0"/>
                          <a:ea typeface="Times New Roman" panose="02020603050405020304" pitchFamily="18" charset="0"/>
                          <a:cs typeface="Times New Roman" panose="02020603050405020304" pitchFamily="18" charset="0"/>
                        </a:rPr>
                        <a:t> konkursas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Europos socialinis fondas +</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100 000,00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100 000,00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18499608"/>
                  </a:ext>
                </a:extLst>
              </a:tr>
              <a:tr h="365218">
                <a:tc vMerge="1">
                  <a:txBody>
                    <a:bodyPr/>
                    <a:lstStyle/>
                    <a:p>
                      <a:endParaRPr lang="lt-LT"/>
                    </a:p>
                  </a:txBody>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Europos regioninės plėtros fondas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849695285"/>
                  </a:ext>
                </a:extLst>
              </a:tr>
              <a:tr h="252983">
                <a:tc vMerge="1">
                  <a:txBody>
                    <a:bodyPr/>
                    <a:lstStyle/>
                    <a:p>
                      <a:endParaRPr lang="lt-LT"/>
                    </a:p>
                  </a:txBody>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LR valstybės biudžetas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112466587"/>
                  </a:ext>
                </a:extLst>
              </a:tr>
              <a:tr h="252983">
                <a:tc vMerge="1">
                  <a:txBody>
                    <a:bodyPr/>
                    <a:lstStyle/>
                    <a:p>
                      <a:endParaRPr lang="lt-LT"/>
                    </a:p>
                  </a:txBody>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Savivaldybės biudžeto lėšos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239819030"/>
                  </a:ext>
                </a:extLst>
              </a:tr>
              <a:tr h="132514">
                <a:tc vMerge="1">
                  <a:txBody>
                    <a:bodyPr/>
                    <a:lstStyle/>
                    <a:p>
                      <a:endParaRPr lang="lt-LT"/>
                    </a:p>
                  </a:txBody>
                  <a:tcPr/>
                </a:tc>
                <a:tc>
                  <a:txBody>
                    <a:bodyPr/>
                    <a:lstStyle/>
                    <a:p>
                      <a:pP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Privačios lėšos</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800"/>
                        </a:spcAft>
                        <a:buNone/>
                      </a:pPr>
                      <a:r>
                        <a:rPr lang="lt-LT" sz="900" kern="100" dirty="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881619106"/>
                  </a:ext>
                </a:extLst>
              </a:tr>
              <a:tr h="241459">
                <a:tc vMerge="1">
                  <a:txBody>
                    <a:bodyPr/>
                    <a:lstStyle/>
                    <a:p>
                      <a:endParaRPr lang="lt-LT"/>
                    </a:p>
                  </a:txBody>
                  <a:tcPr/>
                </a:tc>
                <a:tc>
                  <a:txBody>
                    <a:bodyPr/>
                    <a:lstStyle/>
                    <a:p>
                      <a:pPr>
                        <a:lnSpc>
                          <a:spcPct val="107000"/>
                        </a:lnSpc>
                        <a:spcAft>
                          <a:spcPts val="800"/>
                        </a:spcAft>
                        <a:buNone/>
                      </a:pPr>
                      <a:r>
                        <a:rPr lang="lt-LT" sz="900" b="1"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Iš viso veiksmui:</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0,00</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a:lnSpc>
                          <a:spcPct val="107000"/>
                        </a:lnSpc>
                        <a:spcAft>
                          <a:spcPts val="800"/>
                        </a:spcAft>
                        <a:buNone/>
                      </a:pPr>
                      <a:r>
                        <a:rPr lang="lt-LT" sz="900" ker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105263,16</a:t>
                      </a:r>
                      <a:endParaRPr lang="lt-LT" sz="9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30541" marR="30541"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nSpc>
                          <a:spcPct val="107000"/>
                        </a:lnSpc>
                        <a:spcAft>
                          <a:spcPts val="800"/>
                        </a:spcAft>
                        <a:buNone/>
                      </a:pPr>
                      <a:r>
                        <a:rPr lang="lt-LT" sz="900" kern="100" dirty="0">
                          <a:effectLst/>
                          <a:latin typeface="Calibri" panose="020F0502020204030204"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790508822"/>
                  </a:ext>
                </a:extLst>
              </a:tr>
            </a:tbl>
          </a:graphicData>
        </a:graphic>
      </p:graphicFrame>
      <p:pic>
        <p:nvPicPr>
          <p:cNvPr id="2" name="Paveikslėlis 1">
            <a:extLst>
              <a:ext uri="{FF2B5EF4-FFF2-40B4-BE49-F238E27FC236}">
                <a16:creationId xmlns:a16="http://schemas.microsoft.com/office/drawing/2014/main" id="{27FAA4F8-F0CC-02A9-C0E2-62980B9CE2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5164" y="5530788"/>
            <a:ext cx="2706244" cy="568311"/>
          </a:xfrm>
          <a:prstGeom prst="rect">
            <a:avLst/>
          </a:prstGeom>
        </p:spPr>
      </p:pic>
    </p:spTree>
    <p:extLst>
      <p:ext uri="{BB962C8B-B14F-4D97-AF65-F5344CB8AC3E}">
        <p14:creationId xmlns:p14="http://schemas.microsoft.com/office/powerpoint/2010/main" val="3487320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CA9F824-BED9-4298-3518-873FFEF648D4}"/>
              </a:ext>
            </a:extLst>
          </p:cNvPr>
          <p:cNvSpPr>
            <a:spLocks noGrp="1"/>
          </p:cNvSpPr>
          <p:nvPr>
            <p:ph type="title"/>
          </p:nvPr>
        </p:nvSpPr>
        <p:spPr/>
        <p:txBody>
          <a:bodyPr/>
          <a:lstStyle/>
          <a:p>
            <a:endParaRPr lang="lt-LT" dirty="0"/>
          </a:p>
        </p:txBody>
      </p:sp>
      <p:pic>
        <p:nvPicPr>
          <p:cNvPr id="3" name="Paveikslėlis 2">
            <a:extLst>
              <a:ext uri="{FF2B5EF4-FFF2-40B4-BE49-F238E27FC236}">
                <a16:creationId xmlns:a16="http://schemas.microsoft.com/office/drawing/2014/main" id="{2CF0B34F-B3A2-9001-AA95-EC6737BE23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6586" y="5597314"/>
            <a:ext cx="3255414" cy="683637"/>
          </a:xfrm>
          <a:prstGeom prst="rect">
            <a:avLst/>
          </a:prstGeom>
        </p:spPr>
      </p:pic>
      <p:graphicFrame>
        <p:nvGraphicFramePr>
          <p:cNvPr id="4" name="Turinio vietos rezervavimo ženklas 3">
            <a:extLst>
              <a:ext uri="{FF2B5EF4-FFF2-40B4-BE49-F238E27FC236}">
                <a16:creationId xmlns:a16="http://schemas.microsoft.com/office/drawing/2014/main" id="{90A6A66A-E99B-3620-7768-1360FE730EA9}"/>
              </a:ext>
            </a:extLst>
          </p:cNvPr>
          <p:cNvGraphicFramePr>
            <a:graphicFrameLocks noGrp="1"/>
          </p:cNvGraphicFramePr>
          <p:nvPr>
            <p:ph idx="1"/>
            <p:extLst>
              <p:ext uri="{D42A27DB-BD31-4B8C-83A1-F6EECF244321}">
                <p14:modId xmlns:p14="http://schemas.microsoft.com/office/powerpoint/2010/main" val="708653713"/>
              </p:ext>
            </p:extLst>
          </p:nvPr>
        </p:nvGraphicFramePr>
        <p:xfrm>
          <a:off x="665826" y="1029810"/>
          <a:ext cx="10489534" cy="4009821"/>
        </p:xfrm>
        <a:graphic>
          <a:graphicData uri="http://schemas.openxmlformats.org/drawingml/2006/table">
            <a:tbl>
              <a:tblPr firstRow="1" firstCol="1" bandRow="1">
                <a:tableStyleId>{5C22544A-7EE6-4342-B048-85BDC9FD1C3A}</a:tableStyleId>
              </a:tblPr>
              <a:tblGrid>
                <a:gridCol w="1638221">
                  <a:extLst>
                    <a:ext uri="{9D8B030D-6E8A-4147-A177-3AD203B41FA5}">
                      <a16:colId xmlns:a16="http://schemas.microsoft.com/office/drawing/2014/main" val="2746435579"/>
                    </a:ext>
                  </a:extLst>
                </a:gridCol>
                <a:gridCol w="1298521">
                  <a:extLst>
                    <a:ext uri="{9D8B030D-6E8A-4147-A177-3AD203B41FA5}">
                      <a16:colId xmlns:a16="http://schemas.microsoft.com/office/drawing/2014/main" val="622235838"/>
                    </a:ext>
                  </a:extLst>
                </a:gridCol>
                <a:gridCol w="1298521">
                  <a:extLst>
                    <a:ext uri="{9D8B030D-6E8A-4147-A177-3AD203B41FA5}">
                      <a16:colId xmlns:a16="http://schemas.microsoft.com/office/drawing/2014/main" val="3597206183"/>
                    </a:ext>
                  </a:extLst>
                </a:gridCol>
                <a:gridCol w="1298521">
                  <a:extLst>
                    <a:ext uri="{9D8B030D-6E8A-4147-A177-3AD203B41FA5}">
                      <a16:colId xmlns:a16="http://schemas.microsoft.com/office/drawing/2014/main" val="1383099572"/>
                    </a:ext>
                  </a:extLst>
                </a:gridCol>
                <a:gridCol w="1298521">
                  <a:extLst>
                    <a:ext uri="{9D8B030D-6E8A-4147-A177-3AD203B41FA5}">
                      <a16:colId xmlns:a16="http://schemas.microsoft.com/office/drawing/2014/main" val="1539445124"/>
                    </a:ext>
                  </a:extLst>
                </a:gridCol>
                <a:gridCol w="1224556">
                  <a:extLst>
                    <a:ext uri="{9D8B030D-6E8A-4147-A177-3AD203B41FA5}">
                      <a16:colId xmlns:a16="http://schemas.microsoft.com/office/drawing/2014/main" val="3501561147"/>
                    </a:ext>
                  </a:extLst>
                </a:gridCol>
                <a:gridCol w="1109496">
                  <a:extLst>
                    <a:ext uri="{9D8B030D-6E8A-4147-A177-3AD203B41FA5}">
                      <a16:colId xmlns:a16="http://schemas.microsoft.com/office/drawing/2014/main" val="3041036728"/>
                    </a:ext>
                  </a:extLst>
                </a:gridCol>
                <a:gridCol w="1323177">
                  <a:extLst>
                    <a:ext uri="{9D8B030D-6E8A-4147-A177-3AD203B41FA5}">
                      <a16:colId xmlns:a16="http://schemas.microsoft.com/office/drawing/2014/main" val="3730725272"/>
                    </a:ext>
                  </a:extLst>
                </a:gridCol>
              </a:tblGrid>
              <a:tr h="717851">
                <a:tc>
                  <a:txBody>
                    <a:bodyPr/>
                    <a:lstStyle/>
                    <a:p>
                      <a:pPr>
                        <a:lnSpc>
                          <a:spcPct val="107000"/>
                        </a:lnSpc>
                        <a:spcAft>
                          <a:spcPts val="800"/>
                        </a:spcAft>
                        <a:buNone/>
                      </a:pPr>
                      <a:r>
                        <a:rPr lang="lt-LT" sz="1600" kern="0" dirty="0">
                          <a:effectLst/>
                        </a:rPr>
                        <a:t>Lėšos strategijos įgyvendinimui</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iš viso:</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2024 m.</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2025 m.</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2026 m.</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2027 m.</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2028 m.</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2029 m.</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09070091"/>
                  </a:ext>
                </a:extLst>
              </a:tr>
              <a:tr h="717851">
                <a:tc>
                  <a:txBody>
                    <a:bodyPr/>
                    <a:lstStyle/>
                    <a:p>
                      <a:pPr>
                        <a:lnSpc>
                          <a:spcPct val="107000"/>
                        </a:lnSpc>
                        <a:spcAft>
                          <a:spcPts val="800"/>
                        </a:spcAft>
                        <a:buNone/>
                      </a:pPr>
                      <a:r>
                        <a:rPr lang="lt-LT" sz="1600" kern="0" dirty="0">
                          <a:effectLst/>
                        </a:rPr>
                        <a:t>Europos socialinis fondas +</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564 100,00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119 107,43</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105 907,03</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125 040,63</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214044,91</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483412425"/>
                  </a:ext>
                </a:extLst>
              </a:tr>
              <a:tr h="717851">
                <a:tc>
                  <a:txBody>
                    <a:bodyPr/>
                    <a:lstStyle/>
                    <a:p>
                      <a:pPr>
                        <a:lnSpc>
                          <a:spcPct val="107000"/>
                        </a:lnSpc>
                        <a:spcAft>
                          <a:spcPts val="800"/>
                        </a:spcAft>
                        <a:buNone/>
                      </a:pPr>
                      <a:r>
                        <a:rPr lang="lt-LT" sz="1600" kern="0">
                          <a:effectLst/>
                        </a:rPr>
                        <a:t>Europos regioninės plėtros fondas</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198 899,99</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49 725,00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49 725,00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49 725,00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49 724,99</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274963803"/>
                  </a:ext>
                </a:extLst>
              </a:tr>
              <a:tr h="717851">
                <a:tc>
                  <a:txBody>
                    <a:bodyPr/>
                    <a:lstStyle/>
                    <a:p>
                      <a:pPr>
                        <a:lnSpc>
                          <a:spcPct val="107000"/>
                        </a:lnSpc>
                        <a:spcAft>
                          <a:spcPts val="800"/>
                        </a:spcAft>
                        <a:buNone/>
                      </a:pPr>
                      <a:r>
                        <a:rPr lang="lt-LT" sz="1600" kern="0">
                          <a:effectLst/>
                        </a:rPr>
                        <a:t>LR valstybės biudžetas</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117000,00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29 762,39</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Bef>
                          <a:spcPts val="200"/>
                        </a:spcBef>
                        <a:buNone/>
                      </a:pPr>
                      <a:r>
                        <a:rPr lang="lt-LT" sz="1600" kern="100" dirty="0">
                          <a:effectLst/>
                        </a:rPr>
                        <a:t>27 482,34</a:t>
                      </a:r>
                      <a:endParaRPr lang="lt-LT" sz="1600" b="1" kern="100" dirty="0">
                        <a:solidFill>
                          <a:srgbClr val="4D6D1E"/>
                        </a:solidFill>
                        <a:effectLst/>
                        <a:latin typeface="Tw Cen MT" panose="020B0602020104020603"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35 162,92</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24 592,34</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200028328"/>
                  </a:ext>
                </a:extLst>
              </a:tr>
              <a:tr h="717851">
                <a:tc>
                  <a:txBody>
                    <a:bodyPr/>
                    <a:lstStyle/>
                    <a:p>
                      <a:pPr>
                        <a:lnSpc>
                          <a:spcPct val="107000"/>
                        </a:lnSpc>
                        <a:spcAft>
                          <a:spcPts val="800"/>
                        </a:spcAft>
                        <a:buNone/>
                      </a:pPr>
                      <a:r>
                        <a:rPr lang="lt-LT" sz="1600" kern="0">
                          <a:effectLst/>
                        </a:rPr>
                        <a:t>Savivaldybės biudžeto lėšos</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68506,40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16 103,79</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14 843,66</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19 000,03</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18558,93</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0,00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5115694"/>
                  </a:ext>
                </a:extLst>
              </a:tr>
              <a:tr h="367273">
                <a:tc>
                  <a:txBody>
                    <a:bodyPr/>
                    <a:lstStyle/>
                    <a:p>
                      <a:pPr>
                        <a:lnSpc>
                          <a:spcPct val="107000"/>
                        </a:lnSpc>
                        <a:spcAft>
                          <a:spcPts val="800"/>
                        </a:spcAft>
                        <a:buNone/>
                      </a:pPr>
                      <a:r>
                        <a:rPr lang="lt-LT" sz="1600" kern="0">
                          <a:effectLst/>
                        </a:rPr>
                        <a:t>Privačios lėšos</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0,00</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0,00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0,00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904005992"/>
                  </a:ext>
                </a:extLst>
              </a:tr>
            </a:tbl>
          </a:graphicData>
        </a:graphic>
      </p:graphicFrame>
    </p:spTree>
    <p:extLst>
      <p:ext uri="{BB962C8B-B14F-4D97-AF65-F5344CB8AC3E}">
        <p14:creationId xmlns:p14="http://schemas.microsoft.com/office/powerpoint/2010/main" val="18773030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B6A0566-DBE1-A658-BFE5-325075DF6204}"/>
              </a:ext>
            </a:extLst>
          </p:cNvPr>
          <p:cNvSpPr>
            <a:spLocks noGrp="1"/>
          </p:cNvSpPr>
          <p:nvPr>
            <p:ph type="title"/>
          </p:nvPr>
        </p:nvSpPr>
        <p:spPr>
          <a:xfrm>
            <a:off x="1097279" y="286603"/>
            <a:ext cx="10887575" cy="1450757"/>
          </a:xfrm>
        </p:spPr>
        <p:txBody>
          <a:bodyPr>
            <a:normAutofit/>
          </a:bodyPr>
          <a:lstStyle/>
          <a:p>
            <a:r>
              <a:rPr lang="lt-LT" sz="4400" dirty="0"/>
              <a:t>Iš viso vietos plėtros strategijos įgyvendinimui</a:t>
            </a:r>
          </a:p>
        </p:txBody>
      </p:sp>
      <p:graphicFrame>
        <p:nvGraphicFramePr>
          <p:cNvPr id="4" name="Turinio vietos rezervavimo ženklas 3">
            <a:extLst>
              <a:ext uri="{FF2B5EF4-FFF2-40B4-BE49-F238E27FC236}">
                <a16:creationId xmlns:a16="http://schemas.microsoft.com/office/drawing/2014/main" id="{C660FCFE-057D-86A0-C21B-EA3C8438EE04}"/>
              </a:ext>
            </a:extLst>
          </p:cNvPr>
          <p:cNvGraphicFramePr>
            <a:graphicFrameLocks noGrp="1"/>
          </p:cNvGraphicFramePr>
          <p:nvPr>
            <p:ph idx="1"/>
            <p:extLst>
              <p:ext uri="{D42A27DB-BD31-4B8C-83A1-F6EECF244321}">
                <p14:modId xmlns:p14="http://schemas.microsoft.com/office/powerpoint/2010/main" val="3716378586"/>
              </p:ext>
            </p:extLst>
          </p:nvPr>
        </p:nvGraphicFramePr>
        <p:xfrm>
          <a:off x="1096962" y="2121031"/>
          <a:ext cx="9951252" cy="2841492"/>
        </p:xfrm>
        <a:graphic>
          <a:graphicData uri="http://schemas.openxmlformats.org/drawingml/2006/table">
            <a:tbl>
              <a:tblPr firstRow="1" firstCol="1" bandRow="1">
                <a:tableStyleId>{5C22544A-7EE6-4342-B048-85BDC9FD1C3A}</a:tableStyleId>
              </a:tblPr>
              <a:tblGrid>
                <a:gridCol w="5551166">
                  <a:extLst>
                    <a:ext uri="{9D8B030D-6E8A-4147-A177-3AD203B41FA5}">
                      <a16:colId xmlns:a16="http://schemas.microsoft.com/office/drawing/2014/main" val="3780772035"/>
                    </a:ext>
                  </a:extLst>
                </a:gridCol>
                <a:gridCol w="4400086">
                  <a:extLst>
                    <a:ext uri="{9D8B030D-6E8A-4147-A177-3AD203B41FA5}">
                      <a16:colId xmlns:a16="http://schemas.microsoft.com/office/drawing/2014/main" val="3310578007"/>
                    </a:ext>
                  </a:extLst>
                </a:gridCol>
              </a:tblGrid>
              <a:tr h="526656">
                <a:tc>
                  <a:txBody>
                    <a:bodyPr/>
                    <a:lstStyle/>
                    <a:p>
                      <a:pPr>
                        <a:lnSpc>
                          <a:spcPct val="107000"/>
                        </a:lnSpc>
                        <a:spcAft>
                          <a:spcPts val="800"/>
                        </a:spcAft>
                        <a:buNone/>
                      </a:pPr>
                      <a:r>
                        <a:rPr lang="lt-LT" sz="1600" kern="0" dirty="0">
                          <a:effectLst/>
                        </a:rPr>
                        <a:t>Iš viso vietos plėtros strategijai</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a:effectLst/>
                        </a:rPr>
                        <a:t>1 121 506,39</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109639940"/>
                  </a:ext>
                </a:extLst>
              </a:tr>
              <a:tr h="514408">
                <a:tc>
                  <a:txBody>
                    <a:bodyPr/>
                    <a:lstStyle/>
                    <a:p>
                      <a:pPr>
                        <a:lnSpc>
                          <a:spcPct val="107000"/>
                        </a:lnSpc>
                        <a:spcAft>
                          <a:spcPts val="800"/>
                        </a:spcAft>
                        <a:buNone/>
                      </a:pPr>
                      <a:r>
                        <a:rPr lang="lt-LT" sz="1600" kern="0" dirty="0">
                          <a:effectLst/>
                        </a:rPr>
                        <a:t>Europos socialinis fondas +</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564 100,00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22309104"/>
                  </a:ext>
                </a:extLst>
              </a:tr>
              <a:tr h="514408">
                <a:tc>
                  <a:txBody>
                    <a:bodyPr/>
                    <a:lstStyle/>
                    <a:p>
                      <a:pPr>
                        <a:lnSpc>
                          <a:spcPct val="107000"/>
                        </a:lnSpc>
                        <a:spcAft>
                          <a:spcPts val="800"/>
                        </a:spcAft>
                        <a:buNone/>
                      </a:pPr>
                      <a:r>
                        <a:rPr lang="lt-LT" sz="1600" kern="0" dirty="0">
                          <a:effectLst/>
                        </a:rPr>
                        <a:t>Europos regioninės plėtros fondas</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347649,99</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67849555"/>
                  </a:ext>
                </a:extLst>
              </a:tr>
              <a:tr h="514408">
                <a:tc>
                  <a:txBody>
                    <a:bodyPr/>
                    <a:lstStyle/>
                    <a:p>
                      <a:pPr>
                        <a:lnSpc>
                          <a:spcPct val="107000"/>
                        </a:lnSpc>
                        <a:spcAft>
                          <a:spcPts val="800"/>
                        </a:spcAft>
                        <a:buNone/>
                      </a:pPr>
                      <a:r>
                        <a:rPr lang="lt-LT" sz="1600" kern="0">
                          <a:effectLst/>
                        </a:rPr>
                        <a:t>LR valstybės biudžetas</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141 250,00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952351004"/>
                  </a:ext>
                </a:extLst>
              </a:tr>
              <a:tr h="514408">
                <a:tc>
                  <a:txBody>
                    <a:bodyPr/>
                    <a:lstStyle/>
                    <a:p>
                      <a:pPr>
                        <a:lnSpc>
                          <a:spcPct val="107000"/>
                        </a:lnSpc>
                        <a:spcAft>
                          <a:spcPts val="800"/>
                        </a:spcAft>
                        <a:buNone/>
                      </a:pPr>
                      <a:r>
                        <a:rPr lang="lt-LT" sz="1600" kern="0">
                          <a:effectLst/>
                        </a:rPr>
                        <a:t>Savivaldybės biudžeto lėšos</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68 506,40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472713611"/>
                  </a:ext>
                </a:extLst>
              </a:tr>
              <a:tr h="257204">
                <a:tc>
                  <a:txBody>
                    <a:bodyPr/>
                    <a:lstStyle/>
                    <a:p>
                      <a:pPr>
                        <a:lnSpc>
                          <a:spcPct val="107000"/>
                        </a:lnSpc>
                        <a:spcAft>
                          <a:spcPts val="800"/>
                        </a:spcAft>
                        <a:buNone/>
                      </a:pPr>
                      <a:r>
                        <a:rPr lang="lt-LT" sz="1600" kern="0">
                          <a:effectLst/>
                        </a:rPr>
                        <a:t>Privačios lėšos</a:t>
                      </a:r>
                      <a:endParaRPr lang="lt-LT" sz="16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r">
                        <a:lnSpc>
                          <a:spcPct val="107000"/>
                        </a:lnSpc>
                        <a:spcAft>
                          <a:spcPts val="800"/>
                        </a:spcAft>
                        <a:buNone/>
                      </a:pPr>
                      <a:r>
                        <a:rPr lang="lt-LT" sz="1600" kern="0" dirty="0">
                          <a:effectLst/>
                        </a:rPr>
                        <a:t>0,00</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185197118"/>
                  </a:ext>
                </a:extLst>
              </a:tr>
            </a:tbl>
          </a:graphicData>
        </a:graphic>
      </p:graphicFrame>
      <p:pic>
        <p:nvPicPr>
          <p:cNvPr id="3" name="Paveikslėlis 2">
            <a:extLst>
              <a:ext uri="{FF2B5EF4-FFF2-40B4-BE49-F238E27FC236}">
                <a16:creationId xmlns:a16="http://schemas.microsoft.com/office/drawing/2014/main" id="{57017B7F-27D3-610F-34ED-A04328644C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29440" y="5597314"/>
            <a:ext cx="3255414" cy="683637"/>
          </a:xfrm>
          <a:prstGeom prst="rect">
            <a:avLst/>
          </a:prstGeom>
        </p:spPr>
      </p:pic>
    </p:spTree>
    <p:extLst>
      <p:ext uri="{BB962C8B-B14F-4D97-AF65-F5344CB8AC3E}">
        <p14:creationId xmlns:p14="http://schemas.microsoft.com/office/powerpoint/2010/main" val="4154683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68290-A9B7-310C-3CC5-94851F0A6711}"/>
            </a:ext>
          </a:extLst>
        </p:cNvPr>
        <p:cNvGrpSpPr/>
        <p:nvPr/>
      </p:nvGrpSpPr>
      <p:grpSpPr>
        <a:xfrm>
          <a:off x="0" y="0"/>
          <a:ext cx="0" cy="0"/>
          <a:chOff x="0" y="0"/>
          <a:chExt cx="0" cy="0"/>
        </a:xfrm>
      </p:grpSpPr>
      <p:sp>
        <p:nvSpPr>
          <p:cNvPr id="2" name="Pavadinimas 1">
            <a:extLst>
              <a:ext uri="{FF2B5EF4-FFF2-40B4-BE49-F238E27FC236}">
                <a16:creationId xmlns:a16="http://schemas.microsoft.com/office/drawing/2014/main" id="{A25FFC5B-3BBA-0DC3-51E0-0114547EA067}"/>
              </a:ext>
            </a:extLst>
          </p:cNvPr>
          <p:cNvSpPr>
            <a:spLocks noGrp="1"/>
          </p:cNvSpPr>
          <p:nvPr>
            <p:ph type="ctrTitle"/>
          </p:nvPr>
        </p:nvSpPr>
        <p:spPr>
          <a:xfrm>
            <a:off x="223059" y="687880"/>
            <a:ext cx="9778538" cy="3574472"/>
          </a:xfrm>
        </p:spPr>
        <p:txBody>
          <a:bodyPr>
            <a:normAutofit/>
          </a:bodyPr>
          <a:lstStyle/>
          <a:p>
            <a:r>
              <a:rPr lang="lt-LT" sz="6600" dirty="0"/>
              <a:t>Kelmės miesto vietos veiklos grupės 2023–2029 m. vietos plėtros strategijos esminis keitimas</a:t>
            </a:r>
          </a:p>
        </p:txBody>
      </p:sp>
      <p:sp>
        <p:nvSpPr>
          <p:cNvPr id="3" name="Antrinis pavadinimas 2">
            <a:extLst>
              <a:ext uri="{FF2B5EF4-FFF2-40B4-BE49-F238E27FC236}">
                <a16:creationId xmlns:a16="http://schemas.microsoft.com/office/drawing/2014/main" id="{1C2DB123-AD36-6855-AE05-EBC28A6C4298}"/>
              </a:ext>
            </a:extLst>
          </p:cNvPr>
          <p:cNvSpPr>
            <a:spLocks noGrp="1"/>
          </p:cNvSpPr>
          <p:nvPr>
            <p:ph type="subTitle" idx="1"/>
          </p:nvPr>
        </p:nvSpPr>
        <p:spPr/>
        <p:txBody>
          <a:bodyPr/>
          <a:lstStyle/>
          <a:p>
            <a:r>
              <a:rPr lang="lt-LT" dirty="0"/>
              <a:t>2026-05-15 Kelmė</a:t>
            </a:r>
          </a:p>
        </p:txBody>
      </p:sp>
      <p:sp>
        <p:nvSpPr>
          <p:cNvPr id="4" name="Antrinis pavadinimas 2">
            <a:extLst>
              <a:ext uri="{FF2B5EF4-FFF2-40B4-BE49-F238E27FC236}">
                <a16:creationId xmlns:a16="http://schemas.microsoft.com/office/drawing/2014/main" id="{4461FDE8-0A1E-A836-17BF-3F65D78CB682}"/>
              </a:ext>
            </a:extLst>
          </p:cNvPr>
          <p:cNvSpPr txBox="1">
            <a:spLocks/>
          </p:cNvSpPr>
          <p:nvPr/>
        </p:nvSpPr>
        <p:spPr>
          <a:xfrm>
            <a:off x="1206731" y="5027120"/>
            <a:ext cx="10058400" cy="114300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pPr marL="0" marR="0" lvl="0" indent="0" algn="r" defTabSz="914400" rtl="0" eaLnBrk="1" fontAlgn="auto" latinLnBrk="0" hangingPunct="1">
              <a:lnSpc>
                <a:spcPct val="90000"/>
              </a:lnSpc>
              <a:spcBef>
                <a:spcPts val="1200"/>
              </a:spcBef>
              <a:spcAft>
                <a:spcPts val="200"/>
              </a:spcAft>
              <a:buClr>
                <a:srgbClr val="E48312"/>
              </a:buClr>
              <a:buSzPct val="100000"/>
              <a:buFont typeface="Calibri" panose="020F0502020204030204" pitchFamily="34" charset="0"/>
              <a:buNone/>
              <a:tabLst/>
              <a:defRPr/>
            </a:pPr>
            <a:endParaRPr kumimoji="0" lang="lt-LT" sz="2000" b="0" i="0" u="none" strike="noStrike" kern="1200" cap="none" spc="200" normalizeH="0" baseline="0" noProof="0" dirty="0">
              <a:ln>
                <a:noFill/>
              </a:ln>
              <a:solidFill>
                <a:srgbClr val="000000"/>
              </a:solidFill>
              <a:effectLst/>
              <a:uLnTx/>
              <a:uFillTx/>
              <a:latin typeface="Calibri Light" panose="020F0302020204030204"/>
              <a:ea typeface="+mn-ea"/>
              <a:cs typeface="+mn-cs"/>
            </a:endParaRPr>
          </a:p>
        </p:txBody>
      </p:sp>
      <p:pic>
        <p:nvPicPr>
          <p:cNvPr id="6" name="Paveikslėlis 5">
            <a:extLst>
              <a:ext uri="{FF2B5EF4-FFF2-40B4-BE49-F238E27FC236}">
                <a16:creationId xmlns:a16="http://schemas.microsoft.com/office/drawing/2014/main" id="{14C09518-B33B-A2AE-E3E6-03710260C5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97355" y="5225173"/>
            <a:ext cx="3867776" cy="812233"/>
          </a:xfrm>
          <a:prstGeom prst="rect">
            <a:avLst/>
          </a:prstGeom>
        </p:spPr>
      </p:pic>
      <p:pic>
        <p:nvPicPr>
          <p:cNvPr id="8" name="Paveikslėlis 7">
            <a:extLst>
              <a:ext uri="{FF2B5EF4-FFF2-40B4-BE49-F238E27FC236}">
                <a16:creationId xmlns:a16="http://schemas.microsoft.com/office/drawing/2014/main" id="{40959AFC-87EE-8531-83F5-67CCA8213EB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0282" y="1485339"/>
            <a:ext cx="2398781" cy="2398781"/>
          </a:xfrm>
          <a:prstGeom prst="rect">
            <a:avLst/>
          </a:prstGeom>
        </p:spPr>
      </p:pic>
    </p:spTree>
    <p:extLst>
      <p:ext uri="{BB962C8B-B14F-4D97-AF65-F5344CB8AC3E}">
        <p14:creationId xmlns:p14="http://schemas.microsoft.com/office/powerpoint/2010/main" val="2389822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538D4B3-8ABC-C0AC-D514-960A9DF39BF7}"/>
              </a:ext>
            </a:extLst>
          </p:cNvPr>
          <p:cNvSpPr>
            <a:spLocks noGrp="1"/>
          </p:cNvSpPr>
          <p:nvPr>
            <p:ph type="title"/>
          </p:nvPr>
        </p:nvSpPr>
        <p:spPr/>
        <p:txBody>
          <a:bodyPr/>
          <a:lstStyle/>
          <a:p>
            <a:r>
              <a:rPr lang="lt-LT" dirty="0"/>
              <a:t>Strategijos keitimas</a:t>
            </a:r>
          </a:p>
        </p:txBody>
      </p:sp>
      <p:sp>
        <p:nvSpPr>
          <p:cNvPr id="3" name="Turinio vietos rezervavimo ženklas 2">
            <a:extLst>
              <a:ext uri="{FF2B5EF4-FFF2-40B4-BE49-F238E27FC236}">
                <a16:creationId xmlns:a16="http://schemas.microsoft.com/office/drawing/2014/main" id="{554F3992-B2E7-E209-1325-7D201590CC4E}"/>
              </a:ext>
            </a:extLst>
          </p:cNvPr>
          <p:cNvSpPr>
            <a:spLocks noGrp="1"/>
          </p:cNvSpPr>
          <p:nvPr>
            <p:ph idx="1"/>
          </p:nvPr>
        </p:nvSpPr>
        <p:spPr/>
        <p:txBody>
          <a:bodyPr>
            <a:normAutofit/>
          </a:bodyPr>
          <a:lstStyle/>
          <a:p>
            <a:r>
              <a:rPr lang="lt-LT" sz="2800" dirty="0"/>
              <a:t>Kelmės miesto vietos veiklos grupės visuotiniame narių susirinkime, vykusiame 2026 m. kovo 27 d.  buvo nuspręsta inicijuoti Kelmės miesto vietos veiklos grupės 2023–2029 m. vietos plėtros strategijos esminį keitimą, papildant  ES fondų investicijų programos 16.1. uždavinio „Skatinti mokymąsi visą gyvenimą, visų pirma siekti, kad visi turėtų lanksčių kvalifikacijos kėlimo ir persikvalifikavimo galimybių, atsižvelgiant į verslumo ir skaitmeninius įgūdžius, geriau numatyti pokyčius ir naujų įgūdžių reikalavimus, grindžiamus darbo rinkos poreikiais, sudaryti palankesnes sąlygas keisti profesinę veiklą ir skatinti profesinį judumą“ nuostatomis.</a:t>
            </a:r>
          </a:p>
        </p:txBody>
      </p:sp>
      <p:pic>
        <p:nvPicPr>
          <p:cNvPr id="4" name="Paveikslėlis 3">
            <a:extLst>
              <a:ext uri="{FF2B5EF4-FFF2-40B4-BE49-F238E27FC236}">
                <a16:creationId xmlns:a16="http://schemas.microsoft.com/office/drawing/2014/main" id="{93CF6347-B365-0A2C-0E24-A02AB2F54B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16667" y="5675558"/>
            <a:ext cx="2875333" cy="603820"/>
          </a:xfrm>
          <a:prstGeom prst="rect">
            <a:avLst/>
          </a:prstGeom>
        </p:spPr>
      </p:pic>
    </p:spTree>
    <p:extLst>
      <p:ext uri="{BB962C8B-B14F-4D97-AF65-F5344CB8AC3E}">
        <p14:creationId xmlns:p14="http://schemas.microsoft.com/office/powerpoint/2010/main" val="1971891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338AB03-5E21-C39E-DAFD-C8BE2D6E8CD5}"/>
              </a:ext>
            </a:extLst>
          </p:cNvPr>
          <p:cNvSpPr>
            <a:spLocks noGrp="1"/>
          </p:cNvSpPr>
          <p:nvPr>
            <p:ph type="title"/>
          </p:nvPr>
        </p:nvSpPr>
        <p:spPr>
          <a:xfrm>
            <a:off x="1097280" y="148057"/>
            <a:ext cx="10683388" cy="1450757"/>
          </a:xfrm>
        </p:spPr>
        <p:txBody>
          <a:bodyPr/>
          <a:lstStyle/>
          <a:p>
            <a:r>
              <a:rPr lang="lt-LT" b="1" dirty="0"/>
              <a:t>Tikslas:</a:t>
            </a:r>
          </a:p>
        </p:txBody>
      </p:sp>
      <p:sp>
        <p:nvSpPr>
          <p:cNvPr id="3" name="Turinio vietos rezervavimo ženklas 2">
            <a:extLst>
              <a:ext uri="{FF2B5EF4-FFF2-40B4-BE49-F238E27FC236}">
                <a16:creationId xmlns:a16="http://schemas.microsoft.com/office/drawing/2014/main" id="{3ACED2D9-66AC-6F17-6C69-D6454028D398}"/>
              </a:ext>
            </a:extLst>
          </p:cNvPr>
          <p:cNvSpPr>
            <a:spLocks noGrp="1"/>
          </p:cNvSpPr>
          <p:nvPr>
            <p:ph idx="1"/>
          </p:nvPr>
        </p:nvSpPr>
        <p:spPr>
          <a:xfrm>
            <a:off x="1097280" y="1901153"/>
            <a:ext cx="10058400" cy="4023360"/>
          </a:xfrm>
        </p:spPr>
        <p:txBody>
          <a:bodyPr>
            <a:normAutofit/>
          </a:bodyPr>
          <a:lstStyle/>
          <a:p>
            <a:r>
              <a:rPr lang="lt-LT" sz="4000" dirty="0"/>
              <a:t>Sustiprinti Kelmės miesto civilinės saugos vietos bendruomenės atsparumą ekstremalioms situacijoms, užtikrinant gyventojų saugumą, pasirengimą ir efektyvų reagavimą į grėsmes.</a:t>
            </a:r>
          </a:p>
        </p:txBody>
      </p:sp>
      <p:pic>
        <p:nvPicPr>
          <p:cNvPr id="4" name="Paveikslėlis 3">
            <a:extLst>
              <a:ext uri="{FF2B5EF4-FFF2-40B4-BE49-F238E27FC236}">
                <a16:creationId xmlns:a16="http://schemas.microsoft.com/office/drawing/2014/main" id="{A565A901-A234-6E74-D95B-0C2ABB1C57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5164" y="5530788"/>
            <a:ext cx="2706244" cy="568311"/>
          </a:xfrm>
          <a:prstGeom prst="rect">
            <a:avLst/>
          </a:prstGeom>
        </p:spPr>
      </p:pic>
    </p:spTree>
    <p:extLst>
      <p:ext uri="{BB962C8B-B14F-4D97-AF65-F5344CB8AC3E}">
        <p14:creationId xmlns:p14="http://schemas.microsoft.com/office/powerpoint/2010/main" val="2807944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ktas 3">
            <a:extLst>
              <a:ext uri="{FF2B5EF4-FFF2-40B4-BE49-F238E27FC236}">
                <a16:creationId xmlns:a16="http://schemas.microsoft.com/office/drawing/2014/main" id="{054E11FB-8C37-3086-26EC-03DDC1DF4467}"/>
              </a:ext>
            </a:extLst>
          </p:cNvPr>
          <p:cNvGraphicFramePr>
            <a:graphicFrameLocks noChangeAspect="1"/>
          </p:cNvGraphicFramePr>
          <p:nvPr>
            <p:extLst>
              <p:ext uri="{D42A27DB-BD31-4B8C-83A1-F6EECF244321}">
                <p14:modId xmlns:p14="http://schemas.microsoft.com/office/powerpoint/2010/main" val="2361891136"/>
              </p:ext>
            </p:extLst>
          </p:nvPr>
        </p:nvGraphicFramePr>
        <p:xfrm>
          <a:off x="2876550" y="150403"/>
          <a:ext cx="6438900" cy="6329363"/>
        </p:xfrm>
        <a:graphic>
          <a:graphicData uri="http://schemas.openxmlformats.org/presentationml/2006/ole">
            <mc:AlternateContent xmlns:mc="http://schemas.openxmlformats.org/markup-compatibility/2006">
              <mc:Choice xmlns:v="urn:schemas-microsoft-com:vml" Requires="v">
                <p:oleObj name="Document" r:id="rId2" imgW="6438318" imgH="6339615" progId="Word.Document.12">
                  <p:embed/>
                </p:oleObj>
              </mc:Choice>
              <mc:Fallback>
                <p:oleObj name="Document" r:id="rId2" imgW="6438318" imgH="6339615" progId="Word.Document.12">
                  <p:embed/>
                  <p:pic>
                    <p:nvPicPr>
                      <p:cNvPr id="0" name=""/>
                      <p:cNvPicPr/>
                      <p:nvPr/>
                    </p:nvPicPr>
                    <p:blipFill>
                      <a:blip r:embed="rId3"/>
                      <a:stretch>
                        <a:fillRect/>
                      </a:stretch>
                    </p:blipFill>
                    <p:spPr>
                      <a:xfrm>
                        <a:off x="2876550" y="150403"/>
                        <a:ext cx="6438900" cy="6329363"/>
                      </a:xfrm>
                      <a:prstGeom prst="rect">
                        <a:avLst/>
                      </a:prstGeom>
                    </p:spPr>
                  </p:pic>
                </p:oleObj>
              </mc:Fallback>
            </mc:AlternateContent>
          </a:graphicData>
        </a:graphic>
      </p:graphicFrame>
      <p:pic>
        <p:nvPicPr>
          <p:cNvPr id="2" name="Paveikslėlis 1">
            <a:extLst>
              <a:ext uri="{FF2B5EF4-FFF2-40B4-BE49-F238E27FC236}">
                <a16:creationId xmlns:a16="http://schemas.microsoft.com/office/drawing/2014/main" id="{2A51A183-2323-3511-FBA0-2E54848F3A6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75164" y="5530788"/>
            <a:ext cx="2706244" cy="568311"/>
          </a:xfrm>
          <a:prstGeom prst="rect">
            <a:avLst/>
          </a:prstGeom>
        </p:spPr>
      </p:pic>
    </p:spTree>
    <p:extLst>
      <p:ext uri="{BB962C8B-B14F-4D97-AF65-F5344CB8AC3E}">
        <p14:creationId xmlns:p14="http://schemas.microsoft.com/office/powerpoint/2010/main" val="157371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EC109BE-DA42-74E2-D063-26253900B350}"/>
              </a:ext>
            </a:extLst>
          </p:cNvPr>
          <p:cNvSpPr>
            <a:spLocks noGrp="1"/>
          </p:cNvSpPr>
          <p:nvPr>
            <p:ph type="title"/>
          </p:nvPr>
        </p:nvSpPr>
        <p:spPr/>
        <p:txBody>
          <a:bodyPr/>
          <a:lstStyle/>
          <a:p>
            <a:r>
              <a:rPr lang="lt-LT" dirty="0"/>
              <a:t>Rezultato rodiklis</a:t>
            </a:r>
          </a:p>
        </p:txBody>
      </p:sp>
      <p:graphicFrame>
        <p:nvGraphicFramePr>
          <p:cNvPr id="4" name="Turinio vietos rezervavimo ženklas 3">
            <a:extLst>
              <a:ext uri="{FF2B5EF4-FFF2-40B4-BE49-F238E27FC236}">
                <a16:creationId xmlns:a16="http://schemas.microsoft.com/office/drawing/2014/main" id="{420F9EA1-EF4A-8218-238E-2C0B938ACE4A}"/>
              </a:ext>
            </a:extLst>
          </p:cNvPr>
          <p:cNvGraphicFramePr>
            <a:graphicFrameLocks noGrp="1"/>
          </p:cNvGraphicFramePr>
          <p:nvPr>
            <p:ph idx="1"/>
            <p:extLst>
              <p:ext uri="{D42A27DB-BD31-4B8C-83A1-F6EECF244321}">
                <p14:modId xmlns:p14="http://schemas.microsoft.com/office/powerpoint/2010/main" val="2613089075"/>
              </p:ext>
            </p:extLst>
          </p:nvPr>
        </p:nvGraphicFramePr>
        <p:xfrm>
          <a:off x="816746" y="1997475"/>
          <a:ext cx="10165481" cy="1754393"/>
        </p:xfrm>
        <a:graphic>
          <a:graphicData uri="http://schemas.openxmlformats.org/drawingml/2006/table">
            <a:tbl>
              <a:tblPr firstRow="1" firstCol="1" bandRow="1">
                <a:tableStyleId>{5C22544A-7EE6-4342-B048-85BDC9FD1C3A}</a:tableStyleId>
              </a:tblPr>
              <a:tblGrid>
                <a:gridCol w="475789">
                  <a:extLst>
                    <a:ext uri="{9D8B030D-6E8A-4147-A177-3AD203B41FA5}">
                      <a16:colId xmlns:a16="http://schemas.microsoft.com/office/drawing/2014/main" val="3286495589"/>
                    </a:ext>
                  </a:extLst>
                </a:gridCol>
                <a:gridCol w="7644601">
                  <a:extLst>
                    <a:ext uri="{9D8B030D-6E8A-4147-A177-3AD203B41FA5}">
                      <a16:colId xmlns:a16="http://schemas.microsoft.com/office/drawing/2014/main" val="72043693"/>
                    </a:ext>
                  </a:extLst>
                </a:gridCol>
                <a:gridCol w="961573">
                  <a:extLst>
                    <a:ext uri="{9D8B030D-6E8A-4147-A177-3AD203B41FA5}">
                      <a16:colId xmlns:a16="http://schemas.microsoft.com/office/drawing/2014/main" val="3325954266"/>
                    </a:ext>
                  </a:extLst>
                </a:gridCol>
                <a:gridCol w="1083518">
                  <a:extLst>
                    <a:ext uri="{9D8B030D-6E8A-4147-A177-3AD203B41FA5}">
                      <a16:colId xmlns:a16="http://schemas.microsoft.com/office/drawing/2014/main" val="2107933091"/>
                    </a:ext>
                  </a:extLst>
                </a:gridCol>
              </a:tblGrid>
              <a:tr h="1059461">
                <a:tc>
                  <a:txBody>
                    <a:bodyPr/>
                    <a:lstStyle/>
                    <a:p>
                      <a:pPr>
                        <a:lnSpc>
                          <a:spcPct val="107000"/>
                        </a:lnSpc>
                        <a:spcAft>
                          <a:spcPts val="800"/>
                        </a:spcAft>
                        <a:buNone/>
                      </a:pPr>
                      <a:r>
                        <a:rPr lang="lt-LT" sz="1000" kern="0">
                          <a:effectLst/>
                        </a:rPr>
                        <a:t> </a:t>
                      </a:r>
                      <a:endParaRPr lang="lt-LT"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800"/>
                        </a:spcAft>
                        <a:buNone/>
                      </a:pPr>
                      <a:r>
                        <a:rPr lang="lt-LT" sz="2000" kern="0" dirty="0">
                          <a:effectLst/>
                        </a:rPr>
                        <a:t>Rezultato rodiklio pavadinimas</a:t>
                      </a:r>
                      <a:endParaRPr lang="lt-LT" sz="20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800"/>
                        </a:spcAft>
                        <a:buNone/>
                      </a:pPr>
                      <a:r>
                        <a:rPr lang="lt-LT" sz="1800" kern="0" dirty="0">
                          <a:effectLst/>
                        </a:rPr>
                        <a:t>Pradinė reikšmė</a:t>
                      </a:r>
                      <a:endParaRPr lang="lt-LT" sz="1800" kern="100" dirty="0">
                        <a:effectLst/>
                      </a:endParaRPr>
                    </a:p>
                    <a:p>
                      <a:pPr>
                        <a:lnSpc>
                          <a:spcPct val="107000"/>
                        </a:lnSpc>
                        <a:spcAft>
                          <a:spcPts val="800"/>
                        </a:spcAft>
                        <a:buNone/>
                      </a:pPr>
                      <a:r>
                        <a:rPr lang="lt-LT" sz="1800" kern="0" dirty="0">
                          <a:effectLst/>
                        </a:rPr>
                        <a:t>(2026)</a:t>
                      </a:r>
                      <a:endParaRPr lang="lt-LT" sz="1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800"/>
                        </a:spcAft>
                        <a:buNone/>
                      </a:pPr>
                      <a:r>
                        <a:rPr lang="lt-LT" sz="1800" kern="0" dirty="0">
                          <a:effectLst/>
                        </a:rPr>
                        <a:t>Siekiama reikšmė</a:t>
                      </a:r>
                      <a:endParaRPr lang="lt-LT" sz="1800" kern="100" dirty="0">
                        <a:effectLst/>
                      </a:endParaRPr>
                    </a:p>
                    <a:p>
                      <a:pPr>
                        <a:lnSpc>
                          <a:spcPct val="107000"/>
                        </a:lnSpc>
                        <a:spcAft>
                          <a:spcPts val="800"/>
                        </a:spcAft>
                        <a:buNone/>
                      </a:pPr>
                      <a:r>
                        <a:rPr lang="lt-LT" sz="1800" kern="0" dirty="0">
                          <a:effectLst/>
                        </a:rPr>
                        <a:t>(2029)</a:t>
                      </a:r>
                      <a:endParaRPr lang="lt-LT" sz="1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56732921"/>
                  </a:ext>
                </a:extLst>
              </a:tr>
              <a:tr h="694932">
                <a:tc>
                  <a:txBody>
                    <a:bodyPr/>
                    <a:lstStyle/>
                    <a:p>
                      <a:pPr>
                        <a:lnSpc>
                          <a:spcPct val="107000"/>
                        </a:lnSpc>
                        <a:spcAft>
                          <a:spcPts val="800"/>
                        </a:spcAft>
                        <a:buNone/>
                      </a:pPr>
                      <a:r>
                        <a:rPr lang="lt-LT" sz="1200" kern="0">
                          <a:effectLst/>
                        </a:rPr>
                        <a:t>1.</a:t>
                      </a:r>
                      <a:endParaRPr lang="lt-LT"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800"/>
                        </a:spcAft>
                        <a:buNone/>
                      </a:pPr>
                      <a:r>
                        <a:rPr lang="lt-LT" sz="1800" kern="0" dirty="0">
                          <a:effectLst/>
                        </a:rPr>
                        <a:t>Bendruomenės inicijuotos vietos plėtros projektų veiklų dalyvių, kurie dalyvaudami civilinės saugos klausimais veiklose įgijo įgūdžių, dalis (proc.)</a:t>
                      </a:r>
                      <a:endParaRPr lang="lt-LT" sz="1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800"/>
                        </a:spcAft>
                        <a:buNone/>
                      </a:pPr>
                      <a:r>
                        <a:rPr lang="lt-LT" sz="1800" kern="0">
                          <a:effectLst/>
                        </a:rPr>
                        <a:t>0</a:t>
                      </a:r>
                      <a:endParaRPr lang="lt-LT" sz="1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800"/>
                        </a:spcAft>
                        <a:buNone/>
                      </a:pPr>
                      <a:r>
                        <a:rPr lang="lt-LT" sz="1800" kern="0" dirty="0">
                          <a:effectLst/>
                        </a:rPr>
                        <a:t>95</a:t>
                      </a:r>
                      <a:endParaRPr lang="lt-LT" sz="1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00311856"/>
                  </a:ext>
                </a:extLst>
              </a:tr>
            </a:tbl>
          </a:graphicData>
        </a:graphic>
      </p:graphicFrame>
      <p:pic>
        <p:nvPicPr>
          <p:cNvPr id="3" name="Paveikslėlis 2">
            <a:extLst>
              <a:ext uri="{FF2B5EF4-FFF2-40B4-BE49-F238E27FC236}">
                <a16:creationId xmlns:a16="http://schemas.microsoft.com/office/drawing/2014/main" id="{356D9EDD-3F09-A0B3-1347-2B44F44114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5164" y="5530788"/>
            <a:ext cx="2706244" cy="568311"/>
          </a:xfrm>
          <a:prstGeom prst="rect">
            <a:avLst/>
          </a:prstGeom>
        </p:spPr>
      </p:pic>
    </p:spTree>
    <p:extLst>
      <p:ext uri="{BB962C8B-B14F-4D97-AF65-F5344CB8AC3E}">
        <p14:creationId xmlns:p14="http://schemas.microsoft.com/office/powerpoint/2010/main" val="1499744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a:extLst>
              <a:ext uri="{FF2B5EF4-FFF2-40B4-BE49-F238E27FC236}">
                <a16:creationId xmlns:a16="http://schemas.microsoft.com/office/drawing/2014/main" id="{D3F6A321-B095-4CE1-7800-436C7BAE4575}"/>
              </a:ext>
            </a:extLst>
          </p:cNvPr>
          <p:cNvGraphicFramePr>
            <a:graphicFrameLocks noGrp="1"/>
          </p:cNvGraphicFramePr>
          <p:nvPr>
            <p:ph idx="1"/>
            <p:extLst>
              <p:ext uri="{D42A27DB-BD31-4B8C-83A1-F6EECF244321}">
                <p14:modId xmlns:p14="http://schemas.microsoft.com/office/powerpoint/2010/main" val="2698872698"/>
              </p:ext>
            </p:extLst>
          </p:nvPr>
        </p:nvGraphicFramePr>
        <p:xfrm>
          <a:off x="820132" y="556181"/>
          <a:ext cx="9832157" cy="3966561"/>
        </p:xfrm>
        <a:graphic>
          <a:graphicData uri="http://schemas.openxmlformats.org/drawingml/2006/table">
            <a:tbl>
              <a:tblPr firstRow="1" firstCol="1" bandRow="1"/>
              <a:tblGrid>
                <a:gridCol w="9832157">
                  <a:extLst>
                    <a:ext uri="{9D8B030D-6E8A-4147-A177-3AD203B41FA5}">
                      <a16:colId xmlns:a16="http://schemas.microsoft.com/office/drawing/2014/main" val="2463170228"/>
                    </a:ext>
                  </a:extLst>
                </a:gridCol>
              </a:tblGrid>
              <a:tr h="1174965">
                <a:tc>
                  <a:txBody>
                    <a:bodyPr/>
                    <a:lstStyle/>
                    <a:p>
                      <a:pPr>
                        <a:lnSpc>
                          <a:spcPct val="107000"/>
                        </a:lnSpc>
                        <a:spcAft>
                          <a:spcPts val="800"/>
                        </a:spcAft>
                        <a:buNone/>
                      </a:pPr>
                      <a:r>
                        <a:rPr lang="lt-LT" sz="2400" b="1" kern="0" dirty="0">
                          <a:effectLst/>
                          <a:latin typeface="Times New Roman" panose="02020603050405020304" pitchFamily="18" charset="0"/>
                          <a:ea typeface="Times New Roman" panose="02020603050405020304" pitchFamily="18" charset="0"/>
                          <a:cs typeface="Times New Roman" panose="02020603050405020304" pitchFamily="18" charset="0"/>
                        </a:rPr>
                        <a:t>2.1 UŽDAVINYS – didinti gyventojų žinias ir praktinius įgūdžius civilinės saugos srityje, ugdant gyventojų savisaugos kultūrą ir vietos lyderystę krizių valdyme.</a:t>
                      </a:r>
                      <a:endParaRPr lang="lt-LT" sz="24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31878808"/>
                  </a:ext>
                </a:extLst>
              </a:tr>
              <a:tr h="2791596">
                <a:tc>
                  <a:txBody>
                    <a:bodyPr/>
                    <a:lstStyle/>
                    <a:p>
                      <a:pPr>
                        <a:lnSpc>
                          <a:spcPct val="107000"/>
                        </a:lnSpc>
                        <a:spcAft>
                          <a:spcPts val="800"/>
                        </a:spcAft>
                        <a:buNone/>
                      </a:pPr>
                      <a:r>
                        <a:rPr lang="lt-LT" sz="2400" kern="0" dirty="0">
                          <a:effectLst/>
                          <a:latin typeface="Times New Roman" panose="02020603050405020304" pitchFamily="18" charset="0"/>
                          <a:ea typeface="Times New Roman" panose="02020603050405020304" pitchFamily="18" charset="0"/>
                          <a:cs typeface="Times New Roman" panose="02020603050405020304" pitchFamily="18" charset="0"/>
                        </a:rPr>
                        <a:t>Uždaviniu siekiama padidinti Kelmės miesto gyventojų žinias ir įgūdžius civilinės saugos srityje, kad gyventojai ne tik turėtų teorinių žinių apie civilinę saugą, bet ir gebėtų jas taikyti praktiškai realių grėsmių ar ekstremaliųjų situacijų metu. Orientuojamasi į žmonių sąmoningumo didinimą – kad jie suprastų galimas rizikas, žinotų, kaip tinkamai elgtis nelaimės atveju, ir jaustų asmeninę atsakomybę už savo bei aplinkinių saugumą.</a:t>
                      </a:r>
                      <a:r>
                        <a:rPr lang="lt-LT" sz="2400" kern="0" dirty="0">
                          <a:effectLst/>
                          <a:latin typeface="Calibri" panose="020F0502020204030204" pitchFamily="34" charset="0"/>
                          <a:ea typeface="Times New Roman" panose="02020603050405020304" pitchFamily="18" charset="0"/>
                          <a:cs typeface="Times New Roman" panose="02020603050405020304" pitchFamily="18" charset="0"/>
                        </a:rPr>
                        <a:t> </a:t>
                      </a:r>
                      <a:endParaRPr lang="lt-LT" sz="24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73530182"/>
                  </a:ext>
                </a:extLst>
              </a:tr>
            </a:tbl>
          </a:graphicData>
        </a:graphic>
      </p:graphicFrame>
      <p:pic>
        <p:nvPicPr>
          <p:cNvPr id="2" name="Paveikslėlis 1">
            <a:extLst>
              <a:ext uri="{FF2B5EF4-FFF2-40B4-BE49-F238E27FC236}">
                <a16:creationId xmlns:a16="http://schemas.microsoft.com/office/drawing/2014/main" id="{2ED95148-36C0-B236-A40F-56544716C0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5164" y="5530788"/>
            <a:ext cx="2706244" cy="568311"/>
          </a:xfrm>
          <a:prstGeom prst="rect">
            <a:avLst/>
          </a:prstGeom>
        </p:spPr>
      </p:pic>
    </p:spTree>
    <p:extLst>
      <p:ext uri="{BB962C8B-B14F-4D97-AF65-F5344CB8AC3E}">
        <p14:creationId xmlns:p14="http://schemas.microsoft.com/office/powerpoint/2010/main" val="2078561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a:extLst>
              <a:ext uri="{FF2B5EF4-FFF2-40B4-BE49-F238E27FC236}">
                <a16:creationId xmlns:a16="http://schemas.microsoft.com/office/drawing/2014/main" id="{5FF0CAD3-FB74-CDDF-5ADE-C935BD6F7C55}"/>
              </a:ext>
            </a:extLst>
          </p:cNvPr>
          <p:cNvGraphicFramePr>
            <a:graphicFrameLocks noGrp="1"/>
          </p:cNvGraphicFramePr>
          <p:nvPr>
            <p:ph idx="1"/>
            <p:extLst>
              <p:ext uri="{D42A27DB-BD31-4B8C-83A1-F6EECF244321}">
                <p14:modId xmlns:p14="http://schemas.microsoft.com/office/powerpoint/2010/main" val="4017408833"/>
              </p:ext>
            </p:extLst>
          </p:nvPr>
        </p:nvGraphicFramePr>
        <p:xfrm>
          <a:off x="1944211" y="736848"/>
          <a:ext cx="8336132" cy="5276154"/>
        </p:xfrm>
        <a:graphic>
          <a:graphicData uri="http://schemas.openxmlformats.org/drawingml/2006/table">
            <a:tbl>
              <a:tblPr firstRow="1" firstCol="1" bandRow="1"/>
              <a:tblGrid>
                <a:gridCol w="4283630">
                  <a:extLst>
                    <a:ext uri="{9D8B030D-6E8A-4147-A177-3AD203B41FA5}">
                      <a16:colId xmlns:a16="http://schemas.microsoft.com/office/drawing/2014/main" val="478363177"/>
                    </a:ext>
                  </a:extLst>
                </a:gridCol>
                <a:gridCol w="4052502">
                  <a:extLst>
                    <a:ext uri="{9D8B030D-6E8A-4147-A177-3AD203B41FA5}">
                      <a16:colId xmlns:a16="http://schemas.microsoft.com/office/drawing/2014/main" val="4022019528"/>
                    </a:ext>
                  </a:extLst>
                </a:gridCol>
              </a:tblGrid>
              <a:tr h="1003175">
                <a:tc>
                  <a:txBody>
                    <a:bodyPr/>
                    <a:lstStyle/>
                    <a:p>
                      <a:pPr>
                        <a:lnSpc>
                          <a:spcPct val="107000"/>
                        </a:lnSpc>
                        <a:spcAft>
                          <a:spcPts val="800"/>
                        </a:spcAft>
                        <a:buNone/>
                      </a:pPr>
                      <a:r>
                        <a:rPr lang="lt-LT" sz="1600" b="1" kern="0" dirty="0">
                          <a:effectLst/>
                          <a:latin typeface="Times New Roman" panose="02020603050405020304" pitchFamily="18" charset="0"/>
                          <a:ea typeface="Times New Roman" panose="02020603050405020304" pitchFamily="18" charset="0"/>
                          <a:cs typeface="Times New Roman" panose="02020603050405020304" pitchFamily="18" charset="0"/>
                        </a:rPr>
                        <a:t>2.1 UŽDAVINIO 1 ALTERNATYVA</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1600" b="1" kern="0" dirty="0">
                          <a:effectLst/>
                          <a:latin typeface="Times New Roman" panose="02020603050405020304" pitchFamily="18" charset="0"/>
                          <a:ea typeface="Times New Roman" panose="02020603050405020304" pitchFamily="18" charset="0"/>
                          <a:cs typeface="Times New Roman" panose="02020603050405020304" pitchFamily="18" charset="0"/>
                        </a:rPr>
                        <a:t>2.1 UŽDAVINIO 2 ALTERNATYVA</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4219274"/>
                  </a:ext>
                </a:extLst>
              </a:tr>
              <a:tr h="4088231">
                <a:tc>
                  <a:txBody>
                    <a:bodyPr/>
                    <a:lstStyle/>
                    <a:p>
                      <a:pPr algn="just">
                        <a:lnSpc>
                          <a:spcPct val="107000"/>
                        </a:lnSpc>
                        <a:spcAft>
                          <a:spcPts val="800"/>
                        </a:spcAft>
                        <a:buNone/>
                      </a:pPr>
                      <a:r>
                        <a:rPr lang="lt-LT" sz="1600" kern="0" dirty="0">
                          <a:effectLst/>
                          <a:latin typeface="Times New Roman" panose="02020603050405020304" pitchFamily="18" charset="0"/>
                          <a:ea typeface="Times New Roman" panose="02020603050405020304" pitchFamily="18" charset="0"/>
                          <a:cs typeface="Times New Roman" panose="02020603050405020304" pitchFamily="18" charset="0"/>
                        </a:rPr>
                        <a:t>1 Uždavinio alternatyva.  </a:t>
                      </a:r>
                      <a:r>
                        <a:rPr lang="lt-LT" sz="1600" i="1" kern="0" dirty="0">
                          <a:effectLst/>
                          <a:latin typeface="Times New Roman" panose="02020603050405020304" pitchFamily="18" charset="0"/>
                          <a:ea typeface="Times New Roman" panose="02020603050405020304" pitchFamily="18" charset="0"/>
                          <a:cs typeface="Times New Roman" panose="02020603050405020304" pitchFamily="18" charset="0"/>
                        </a:rPr>
                        <a:t>Didinti gyventojų žinias ir praktinius įgūdžius civilinės saugos srityje, ugdant gyventojų savisaugos kultūrą ir vietos lyderystę krizių valdyme.</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spcAft>
                          <a:spcPts val="800"/>
                        </a:spcAft>
                        <a:buNone/>
                      </a:pPr>
                      <a:r>
                        <a:rPr lang="lt-LT" sz="1600" kern="0" dirty="0">
                          <a:effectLst/>
                          <a:latin typeface="Times New Roman" panose="02020603050405020304" pitchFamily="18" charset="0"/>
                          <a:ea typeface="Times New Roman" panose="02020603050405020304" pitchFamily="18" charset="0"/>
                          <a:cs typeface="Times New Roman" panose="02020603050405020304" pitchFamily="18" charset="0"/>
                        </a:rPr>
                        <a:t>Šiuo uždaviniu siekiama, kad Kelmės miesto gyventojai ne tik turėtų teorinių žinių apie civilinę saugą, bet ir gebėtų jas taikyti praktiškai realių grėsmių ar ekstremaliųjų situacijų metu. Orientuojamasi į žmonių sąmoningumo didinimą – kad jie suprastų galimas rizikas, žinotų, kaip tinkamai elgtis ir jaustų asmeninę atsakomybę už savo bei aplinkinių saugumą.</a:t>
                      </a:r>
                      <a:r>
                        <a:rPr lang="lt-LT" sz="1600" kern="100" dirty="0">
                          <a:effectLst/>
                          <a:latin typeface="Calibri" panose="020F0502020204030204" pitchFamily="34" charset="0"/>
                          <a:ea typeface="Times New Roman" panose="02020603050405020304" pitchFamily="18" charset="0"/>
                          <a:cs typeface="Times New Roman" panose="02020603050405020304" pitchFamily="18" charset="0"/>
                        </a:rPr>
                        <a:t> </a:t>
                      </a:r>
                      <a:r>
                        <a:rPr lang="lt-LT" sz="1600" kern="0" dirty="0">
                          <a:effectLst/>
                          <a:latin typeface="Times New Roman" panose="02020603050405020304" pitchFamily="18" charset="0"/>
                          <a:ea typeface="Times New Roman" panose="02020603050405020304" pitchFamily="18" charset="0"/>
                          <a:cs typeface="Times New Roman" panose="02020603050405020304" pitchFamily="18" charset="0"/>
                        </a:rPr>
                        <a:t>Svarbi šio uždavinio dalis yra vietos lyderystės stiprinimas – skatinti aktyvius bendruomenės narius imtis iniciatyvos, telkti kitus, organizuoti pagalbą ir prisidėti prie efektyvaus krizių valdymo.</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just">
                        <a:lnSpc>
                          <a:spcPct val="107000"/>
                        </a:lnSpc>
                        <a:spcAft>
                          <a:spcPts val="800"/>
                        </a:spcAft>
                        <a:buNone/>
                      </a:pPr>
                      <a:r>
                        <a:rPr lang="lt-LT" sz="1600" kern="0" dirty="0">
                          <a:effectLst/>
                          <a:latin typeface="Times New Roman" panose="02020603050405020304" pitchFamily="18" charset="0"/>
                          <a:ea typeface="Times New Roman" panose="02020603050405020304" pitchFamily="18" charset="0"/>
                          <a:cs typeface="Times New Roman" panose="02020603050405020304" pitchFamily="18" charset="0"/>
                        </a:rPr>
                        <a:t>2 Uždavinio alternatyva. </a:t>
                      </a:r>
                      <a:r>
                        <a:rPr lang="lt-LT" sz="1600" i="1" kern="0" dirty="0">
                          <a:effectLst/>
                          <a:latin typeface="Times New Roman" panose="02020603050405020304" pitchFamily="18" charset="0"/>
                          <a:ea typeface="Times New Roman" panose="02020603050405020304" pitchFamily="18" charset="0"/>
                          <a:cs typeface="Times New Roman" panose="02020603050405020304" pitchFamily="18" charset="0"/>
                        </a:rPr>
                        <a:t>Didinti Kelmės gyventojų informuotumą, skleidžiant informacinę medžiagą apie civilinę saugą.  </a:t>
                      </a:r>
                      <a:endParaRPr lang="lt-LT" sz="16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07000"/>
                        </a:lnSpc>
                        <a:buNone/>
                      </a:pPr>
                      <a:r>
                        <a:rPr lang="lt-LT" sz="1600" kern="100" dirty="0">
                          <a:solidFill>
                            <a:srgbClr val="000000"/>
                          </a:solidFill>
                          <a:effectLst/>
                          <a:latin typeface="Times New Roman" panose="02020603050405020304" pitchFamily="18" charset="0"/>
                          <a:ea typeface="Tw Cen MT" panose="020B0602020104020603" pitchFamily="34" charset="0"/>
                        </a:rPr>
                        <a:t>Nepasirenkama ši uždavinio alternatyva dėl to, jog apsiriboja tik gyventojų informavimu, todėl neužtikrina praktinių įgūdžių formavimo ir realaus pasirengimo ekstremalioms situacijoms. Tai nesprendžia strategijoje numatytos problemos – ribotą gyventojų įsitraukimą į veiklas. Be to, vien informavimas neskatina bendruomeninio aktyvumo.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2173461"/>
                  </a:ext>
                </a:extLst>
              </a:tr>
            </a:tbl>
          </a:graphicData>
        </a:graphic>
      </p:graphicFrame>
      <p:pic>
        <p:nvPicPr>
          <p:cNvPr id="2" name="Paveikslėlis 1">
            <a:extLst>
              <a:ext uri="{FF2B5EF4-FFF2-40B4-BE49-F238E27FC236}">
                <a16:creationId xmlns:a16="http://schemas.microsoft.com/office/drawing/2014/main" id="{71A19CBE-EBB2-703C-1745-048E012AF6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68632" y="6214369"/>
            <a:ext cx="2706244" cy="568311"/>
          </a:xfrm>
          <a:prstGeom prst="rect">
            <a:avLst/>
          </a:prstGeom>
        </p:spPr>
      </p:pic>
    </p:spTree>
    <p:extLst>
      <p:ext uri="{BB962C8B-B14F-4D97-AF65-F5344CB8AC3E}">
        <p14:creationId xmlns:p14="http://schemas.microsoft.com/office/powerpoint/2010/main" val="95646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82F23F3-9ED7-E641-9055-8768C9D8036D}"/>
              </a:ext>
            </a:extLst>
          </p:cNvPr>
          <p:cNvSpPr>
            <a:spLocks noGrp="1"/>
          </p:cNvSpPr>
          <p:nvPr>
            <p:ph type="title"/>
          </p:nvPr>
        </p:nvSpPr>
        <p:spPr/>
        <p:txBody>
          <a:bodyPr/>
          <a:lstStyle/>
          <a:p>
            <a:r>
              <a:rPr lang="en-US" b="1" dirty="0"/>
              <a:t>2.1.1 </a:t>
            </a:r>
            <a:r>
              <a:rPr lang="lt-LT" b="1" dirty="0"/>
              <a:t>V</a:t>
            </a:r>
            <a:r>
              <a:rPr lang="en-US" b="1" dirty="0" err="1"/>
              <a:t>eiksmas</a:t>
            </a:r>
            <a:r>
              <a:rPr lang="en-US" b="1" dirty="0"/>
              <a:t> </a:t>
            </a:r>
            <a:endParaRPr lang="lt-LT" b="1" dirty="0"/>
          </a:p>
        </p:txBody>
      </p:sp>
      <p:sp>
        <p:nvSpPr>
          <p:cNvPr id="3" name="Turinio vietos rezervavimo ženklas 2">
            <a:extLst>
              <a:ext uri="{FF2B5EF4-FFF2-40B4-BE49-F238E27FC236}">
                <a16:creationId xmlns:a16="http://schemas.microsoft.com/office/drawing/2014/main" id="{22272919-41B7-04F7-90A0-66367427BD19}"/>
              </a:ext>
            </a:extLst>
          </p:cNvPr>
          <p:cNvSpPr>
            <a:spLocks noGrp="1"/>
          </p:cNvSpPr>
          <p:nvPr>
            <p:ph idx="1"/>
          </p:nvPr>
        </p:nvSpPr>
        <p:spPr/>
        <p:txBody>
          <a:bodyPr>
            <a:normAutofit/>
          </a:bodyPr>
          <a:lstStyle/>
          <a:p>
            <a:r>
              <a:rPr lang="lt-LT" sz="4400" b="1" dirty="0"/>
              <a:t>O</a:t>
            </a:r>
            <a:r>
              <a:rPr lang="en-US" sz="4400" b="1" dirty="0" err="1"/>
              <a:t>rganizuoti</a:t>
            </a:r>
            <a:r>
              <a:rPr lang="en-US" sz="4400" b="1" dirty="0"/>
              <a:t> </a:t>
            </a:r>
            <a:r>
              <a:rPr lang="en-US" sz="4400" b="1" dirty="0" err="1"/>
              <a:t>civilinės</a:t>
            </a:r>
            <a:r>
              <a:rPr lang="en-US" sz="4400" b="1" dirty="0"/>
              <a:t> </a:t>
            </a:r>
            <a:r>
              <a:rPr lang="en-US" sz="4400" b="1" dirty="0" err="1"/>
              <a:t>saugos</a:t>
            </a:r>
            <a:r>
              <a:rPr lang="en-US" sz="4400" b="1" dirty="0"/>
              <a:t> </a:t>
            </a:r>
            <a:r>
              <a:rPr lang="en-US" sz="4400" b="1" dirty="0" err="1"/>
              <a:t>šviečiamąsias</a:t>
            </a:r>
            <a:r>
              <a:rPr lang="en-US" sz="4400" b="1" dirty="0"/>
              <a:t> </a:t>
            </a:r>
            <a:r>
              <a:rPr lang="en-US" sz="4400" b="1" dirty="0" err="1"/>
              <a:t>veiklas</a:t>
            </a:r>
            <a:r>
              <a:rPr lang="en-US" sz="4400" b="1" dirty="0"/>
              <a:t> </a:t>
            </a:r>
            <a:r>
              <a:rPr lang="en-US" sz="4400" b="1" dirty="0" err="1"/>
              <a:t>gyventojams</a:t>
            </a:r>
            <a:r>
              <a:rPr lang="en-US" sz="4400" b="1" dirty="0"/>
              <a:t>.</a:t>
            </a:r>
            <a:endParaRPr lang="lt-LT" sz="4400" b="1" dirty="0"/>
          </a:p>
          <a:p>
            <a:endParaRPr lang="lt-LT" sz="3200" b="1" dirty="0"/>
          </a:p>
        </p:txBody>
      </p:sp>
      <p:pic>
        <p:nvPicPr>
          <p:cNvPr id="4" name="Paveikslėlis 3">
            <a:extLst>
              <a:ext uri="{FF2B5EF4-FFF2-40B4-BE49-F238E27FC236}">
                <a16:creationId xmlns:a16="http://schemas.microsoft.com/office/drawing/2014/main" id="{1C47698B-484D-9627-BB25-516AA7A43B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85756" y="5693312"/>
            <a:ext cx="2706244" cy="568311"/>
          </a:xfrm>
          <a:prstGeom prst="rect">
            <a:avLst/>
          </a:prstGeom>
        </p:spPr>
      </p:pic>
    </p:spTree>
    <p:extLst>
      <p:ext uri="{BB962C8B-B14F-4D97-AF65-F5344CB8AC3E}">
        <p14:creationId xmlns:p14="http://schemas.microsoft.com/office/powerpoint/2010/main" val="40644324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urinio vietos rezervavimo ženklas 4">
            <a:extLst>
              <a:ext uri="{FF2B5EF4-FFF2-40B4-BE49-F238E27FC236}">
                <a16:creationId xmlns:a16="http://schemas.microsoft.com/office/drawing/2014/main" id="{63097433-B5F3-03A1-5D20-D5782BF2AC1D}"/>
              </a:ext>
            </a:extLst>
          </p:cNvPr>
          <p:cNvGraphicFramePr>
            <a:graphicFrameLocks noGrp="1"/>
          </p:cNvGraphicFramePr>
          <p:nvPr>
            <p:ph idx="1"/>
            <p:extLst>
              <p:ext uri="{D42A27DB-BD31-4B8C-83A1-F6EECF244321}">
                <p14:modId xmlns:p14="http://schemas.microsoft.com/office/powerpoint/2010/main" val="4026349526"/>
              </p:ext>
            </p:extLst>
          </p:nvPr>
        </p:nvGraphicFramePr>
        <p:xfrm>
          <a:off x="1857081" y="1737361"/>
          <a:ext cx="9634193" cy="2083199"/>
        </p:xfrm>
        <a:graphic>
          <a:graphicData uri="http://schemas.openxmlformats.org/drawingml/2006/table">
            <a:tbl>
              <a:tblPr firstRow="1" firstCol="1" bandRow="1"/>
              <a:tblGrid>
                <a:gridCol w="450923">
                  <a:extLst>
                    <a:ext uri="{9D8B030D-6E8A-4147-A177-3AD203B41FA5}">
                      <a16:colId xmlns:a16="http://schemas.microsoft.com/office/drawing/2014/main" val="807459967"/>
                    </a:ext>
                  </a:extLst>
                </a:gridCol>
                <a:gridCol w="6449497">
                  <a:extLst>
                    <a:ext uri="{9D8B030D-6E8A-4147-A177-3AD203B41FA5}">
                      <a16:colId xmlns:a16="http://schemas.microsoft.com/office/drawing/2014/main" val="1030632827"/>
                    </a:ext>
                  </a:extLst>
                </a:gridCol>
                <a:gridCol w="1329179">
                  <a:extLst>
                    <a:ext uri="{9D8B030D-6E8A-4147-A177-3AD203B41FA5}">
                      <a16:colId xmlns:a16="http://schemas.microsoft.com/office/drawing/2014/main" val="3740803063"/>
                    </a:ext>
                  </a:extLst>
                </a:gridCol>
                <a:gridCol w="1404594">
                  <a:extLst>
                    <a:ext uri="{9D8B030D-6E8A-4147-A177-3AD203B41FA5}">
                      <a16:colId xmlns:a16="http://schemas.microsoft.com/office/drawing/2014/main" val="3414695440"/>
                    </a:ext>
                  </a:extLst>
                </a:gridCol>
              </a:tblGrid>
              <a:tr h="1052973">
                <a:tc>
                  <a:txBody>
                    <a:bodyPr/>
                    <a:lstStyle/>
                    <a:p>
                      <a:pPr>
                        <a:lnSpc>
                          <a:spcPct val="107000"/>
                        </a:lnSpc>
                        <a:spcAft>
                          <a:spcPts val="800"/>
                        </a:spcAft>
                        <a:buNone/>
                      </a:pPr>
                      <a:r>
                        <a:rPr lang="lt-LT" sz="1000" b="1" kern="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lt-LT"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1800" b="1" kern="0" dirty="0">
                          <a:effectLst/>
                          <a:latin typeface="Times New Roman" panose="02020603050405020304" pitchFamily="18" charset="0"/>
                          <a:ea typeface="Times New Roman" panose="02020603050405020304" pitchFamily="18" charset="0"/>
                          <a:cs typeface="Times New Roman" panose="02020603050405020304" pitchFamily="18" charset="0"/>
                        </a:rPr>
                        <a:t>Produkto rodiklio pavadinimas</a:t>
                      </a:r>
                      <a:endParaRPr lang="lt-LT" sz="1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1800" b="1" kern="0">
                          <a:effectLst/>
                          <a:latin typeface="Times New Roman" panose="02020603050405020304" pitchFamily="18" charset="0"/>
                          <a:ea typeface="Times New Roman" panose="02020603050405020304" pitchFamily="18" charset="0"/>
                          <a:cs typeface="Times New Roman" panose="02020603050405020304" pitchFamily="18" charset="0"/>
                        </a:rPr>
                        <a:t>Pradinė reikšmė</a:t>
                      </a:r>
                      <a:endParaRPr lang="lt-LT" sz="1800" kern="1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None/>
                      </a:pPr>
                      <a:r>
                        <a:rPr lang="lt-LT" sz="1800" b="1" kern="0">
                          <a:effectLst/>
                          <a:latin typeface="Times New Roman" panose="02020603050405020304" pitchFamily="18" charset="0"/>
                          <a:ea typeface="Times New Roman" panose="02020603050405020304" pitchFamily="18" charset="0"/>
                          <a:cs typeface="Times New Roman" panose="02020603050405020304" pitchFamily="18" charset="0"/>
                        </a:rPr>
                        <a:t>(2026)</a:t>
                      </a:r>
                      <a:endParaRPr lang="lt-LT" sz="1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1800" b="1" kern="0">
                          <a:effectLst/>
                          <a:latin typeface="Times New Roman" panose="02020603050405020304" pitchFamily="18" charset="0"/>
                          <a:ea typeface="Times New Roman" panose="02020603050405020304" pitchFamily="18" charset="0"/>
                          <a:cs typeface="Times New Roman" panose="02020603050405020304" pitchFamily="18" charset="0"/>
                        </a:rPr>
                        <a:t>Siekiama reikšmė</a:t>
                      </a:r>
                      <a:endParaRPr lang="lt-LT" sz="1800" kern="1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buNone/>
                      </a:pPr>
                      <a:r>
                        <a:rPr lang="lt-LT" sz="1800" b="1" kern="0">
                          <a:effectLst/>
                          <a:latin typeface="Times New Roman" panose="02020603050405020304" pitchFamily="18" charset="0"/>
                          <a:ea typeface="Times New Roman" panose="02020603050405020304" pitchFamily="18" charset="0"/>
                          <a:cs typeface="Times New Roman" panose="02020603050405020304" pitchFamily="18" charset="0"/>
                        </a:rPr>
                        <a:t>(2029)</a:t>
                      </a:r>
                      <a:endParaRPr lang="lt-LT" sz="1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2278835"/>
                  </a:ext>
                </a:extLst>
              </a:tr>
              <a:tr h="1030226">
                <a:tc>
                  <a:txBody>
                    <a:bodyPr/>
                    <a:lstStyle/>
                    <a:p>
                      <a:pPr>
                        <a:lnSpc>
                          <a:spcPct val="107000"/>
                        </a:lnSpc>
                        <a:spcAft>
                          <a:spcPts val="800"/>
                        </a:spcAft>
                        <a:buNone/>
                      </a:pPr>
                      <a:r>
                        <a:rPr lang="lt-LT" sz="1200" kern="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lt-LT" sz="11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1800" kern="0" dirty="0">
                          <a:effectLst/>
                          <a:latin typeface="Times New Roman" panose="02020603050405020304" pitchFamily="18" charset="0"/>
                          <a:ea typeface="Times New Roman" panose="02020603050405020304" pitchFamily="18" charset="0"/>
                          <a:cs typeface="Times New Roman" panose="02020603050405020304" pitchFamily="18" charset="0"/>
                        </a:rPr>
                        <a:t>Bendruomenės inicijuotos vietos plėtros projektų veiklų dalyviai, dalyvavę gyventojų švietimo civilinės saugos klausimais veiklose </a:t>
                      </a:r>
                      <a:endParaRPr lang="lt-LT" sz="1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1800" kern="0" dirty="0">
                          <a:effectLst/>
                          <a:latin typeface="Times New Roman" panose="02020603050405020304" pitchFamily="18" charset="0"/>
                          <a:ea typeface="Times New Roman" panose="02020603050405020304" pitchFamily="18" charset="0"/>
                          <a:cs typeface="Times New Roman" panose="02020603050405020304" pitchFamily="18" charset="0"/>
                        </a:rPr>
                        <a:t>0</a:t>
                      </a:r>
                      <a:endParaRPr lang="lt-LT" sz="1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lt-LT" sz="1800" kern="0" dirty="0">
                          <a:effectLst/>
                          <a:latin typeface="Times New Roman" panose="02020603050405020304" pitchFamily="18" charset="0"/>
                          <a:ea typeface="Times New Roman" panose="02020603050405020304" pitchFamily="18" charset="0"/>
                          <a:cs typeface="Times New Roman" panose="02020603050405020304" pitchFamily="18" charset="0"/>
                        </a:rPr>
                        <a:t>100</a:t>
                      </a:r>
                      <a:endParaRPr lang="lt-LT" sz="1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8356780"/>
                  </a:ext>
                </a:extLst>
              </a:tr>
            </a:tbl>
          </a:graphicData>
        </a:graphic>
      </p:graphicFrame>
      <p:pic>
        <p:nvPicPr>
          <p:cNvPr id="4" name="Paveikslėlis 3">
            <a:extLst>
              <a:ext uri="{FF2B5EF4-FFF2-40B4-BE49-F238E27FC236}">
                <a16:creationId xmlns:a16="http://schemas.microsoft.com/office/drawing/2014/main" id="{FDF84890-BE1B-5849-021C-CD79168FCE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5164" y="5530788"/>
            <a:ext cx="2706244" cy="568311"/>
          </a:xfrm>
          <a:prstGeom prst="rect">
            <a:avLst/>
          </a:prstGeom>
        </p:spPr>
      </p:pic>
    </p:spTree>
    <p:extLst>
      <p:ext uri="{BB962C8B-B14F-4D97-AF65-F5344CB8AC3E}">
        <p14:creationId xmlns:p14="http://schemas.microsoft.com/office/powerpoint/2010/main" val="3510482346"/>
      </p:ext>
    </p:extLst>
  </p:cSld>
  <p:clrMapOvr>
    <a:masterClrMapping/>
  </p:clrMapOvr>
</p:sld>
</file>

<file path=ppt/theme/theme1.xml><?xml version="1.0" encoding="utf-8"?>
<a:theme xmlns:a="http://schemas.openxmlformats.org/drawingml/2006/main" name="Retrospektyvinė">
  <a:themeElements>
    <a:clrScheme name="Retrospektyvinė">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ktyvinė">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yvinė">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185</TotalTime>
  <Words>922</Words>
  <Application>Microsoft Office PowerPoint</Application>
  <PresentationFormat>Plačiaekranė</PresentationFormat>
  <Paragraphs>276</Paragraphs>
  <Slides>13</Slides>
  <Notes>0</Notes>
  <HiddenSlides>0</HiddenSlides>
  <MMClips>0</MMClips>
  <ScaleCrop>false</ScaleCrop>
  <HeadingPairs>
    <vt:vector size="8" baseType="variant">
      <vt:variant>
        <vt:lpstr>Naudojami šriftai</vt:lpstr>
      </vt:variant>
      <vt:variant>
        <vt:i4>4</vt:i4>
      </vt:variant>
      <vt:variant>
        <vt:lpstr>Tema</vt:lpstr>
      </vt:variant>
      <vt:variant>
        <vt:i4>1</vt:i4>
      </vt:variant>
      <vt:variant>
        <vt:lpstr>Įdėtosios OLE paslaugos</vt:lpstr>
      </vt:variant>
      <vt:variant>
        <vt:i4>1</vt:i4>
      </vt:variant>
      <vt:variant>
        <vt:lpstr>Skaidrių pavadinimai</vt:lpstr>
      </vt:variant>
      <vt:variant>
        <vt:i4>13</vt:i4>
      </vt:variant>
    </vt:vector>
  </HeadingPairs>
  <TitlesOfParts>
    <vt:vector size="19" baseType="lpstr">
      <vt:lpstr>Calibri</vt:lpstr>
      <vt:lpstr>Calibri Light</vt:lpstr>
      <vt:lpstr>Times New Roman</vt:lpstr>
      <vt:lpstr>Tw Cen MT</vt:lpstr>
      <vt:lpstr>Retrospektyvinė</vt:lpstr>
      <vt:lpstr>Document</vt:lpstr>
      <vt:lpstr>Kelmės miesto vietos veiklos grupės 2023–2029 m. vietos plėtros strategijos esminis keitimas</vt:lpstr>
      <vt:lpstr>Strategijos keitimas</vt:lpstr>
      <vt:lpstr>Tikslas:</vt:lpstr>
      <vt:lpstr>„PowerPoint“ pateiktis</vt:lpstr>
      <vt:lpstr>Rezultato rodiklis</vt:lpstr>
      <vt:lpstr>„PowerPoint“ pateiktis</vt:lpstr>
      <vt:lpstr>„PowerPoint“ pateiktis</vt:lpstr>
      <vt:lpstr>2.1.1 Veiksmas </vt:lpstr>
      <vt:lpstr>„PowerPoint“ pateiktis</vt:lpstr>
      <vt:lpstr>„PowerPoint“ pateiktis</vt:lpstr>
      <vt:lpstr>„PowerPoint“ pateiktis</vt:lpstr>
      <vt:lpstr>Iš viso vietos plėtros strategijos įgyvendinimui</vt:lpstr>
      <vt:lpstr>Kelmės miesto vietos veiklos grupės 2023–2029 m. vietos plėtros strategijos esminis keitimas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Lina Urbutytė</dc:creator>
  <cp:lastModifiedBy>Lina Urbutytė</cp:lastModifiedBy>
  <cp:revision>24</cp:revision>
  <dcterms:created xsi:type="dcterms:W3CDTF">2026-03-27T09:19:26Z</dcterms:created>
  <dcterms:modified xsi:type="dcterms:W3CDTF">2026-05-14T12:19:06Z</dcterms:modified>
</cp:coreProperties>
</file>