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9" r:id="rId4"/>
    <p:sldId id="266" r:id="rId5"/>
    <p:sldId id="267" r:id="rId6"/>
    <p:sldId id="268" r:id="rId7"/>
    <p:sldId id="260" r:id="rId8"/>
    <p:sldId id="261"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60"/>
  </p:normalViewPr>
  <p:slideViewPr>
    <p:cSldViewPr snapToGrid="0">
      <p:cViewPr varScale="1">
        <p:scale>
          <a:sx n="69" d="100"/>
          <a:sy n="69" d="100"/>
        </p:scale>
        <p:origin x="5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lt-LT"/>
              <a:t>Spustelėję redaguokite stilių</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E60E6B03-B487-4B29-B540-3886AAB3722D}" type="datetimeFigureOut">
              <a:rPr lang="lt-LT" smtClean="0"/>
              <a:t>2026-03-31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A9E67FA-4561-462E-8673-23C9DD3B2AC9}" type="slidenum">
              <a:rPr lang="lt-LT" smtClean="0"/>
              <a:t>‹#›</a:t>
            </a:fld>
            <a:endParaRPr lang="lt-L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640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E60E6B03-B487-4B29-B540-3886AAB3722D}" type="datetimeFigureOut">
              <a:rPr lang="lt-LT" smtClean="0"/>
              <a:t>2026-03-31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A9E67FA-4561-462E-8673-23C9DD3B2AC9}" type="slidenum">
              <a:rPr lang="lt-LT" smtClean="0"/>
              <a:t>‹#›</a:t>
            </a:fld>
            <a:endParaRPr lang="lt-LT"/>
          </a:p>
        </p:txBody>
      </p:sp>
    </p:spTree>
    <p:extLst>
      <p:ext uri="{BB962C8B-B14F-4D97-AF65-F5344CB8AC3E}">
        <p14:creationId xmlns:p14="http://schemas.microsoft.com/office/powerpoint/2010/main" val="216501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E60E6B03-B487-4B29-B540-3886AAB3722D}" type="datetimeFigureOut">
              <a:rPr lang="lt-LT" smtClean="0"/>
              <a:t>2026-03-31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A9E67FA-4561-462E-8673-23C9DD3B2AC9}" type="slidenum">
              <a:rPr lang="lt-LT" smtClean="0"/>
              <a:t>‹#›</a:t>
            </a:fld>
            <a:endParaRPr lang="lt-LT"/>
          </a:p>
        </p:txBody>
      </p:sp>
    </p:spTree>
    <p:extLst>
      <p:ext uri="{BB962C8B-B14F-4D97-AF65-F5344CB8AC3E}">
        <p14:creationId xmlns:p14="http://schemas.microsoft.com/office/powerpoint/2010/main" val="410630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E60E6B03-B487-4B29-B540-3886AAB3722D}" type="datetimeFigureOut">
              <a:rPr lang="lt-LT" smtClean="0"/>
              <a:t>2026-03-31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A9E67FA-4561-462E-8673-23C9DD3B2AC9}" type="slidenum">
              <a:rPr lang="lt-LT" smtClean="0"/>
              <a:t>‹#›</a:t>
            </a:fld>
            <a:endParaRPr lang="lt-LT"/>
          </a:p>
        </p:txBody>
      </p:sp>
    </p:spTree>
    <p:extLst>
      <p:ext uri="{BB962C8B-B14F-4D97-AF65-F5344CB8AC3E}">
        <p14:creationId xmlns:p14="http://schemas.microsoft.com/office/powerpoint/2010/main" val="209186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lt-LT"/>
              <a:t>Spustelėję redaguokite stilių</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E60E6B03-B487-4B29-B540-3886AAB3722D}" type="datetimeFigureOut">
              <a:rPr lang="lt-LT" smtClean="0"/>
              <a:t>2026-03-31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A9E67FA-4561-462E-8673-23C9DD3B2AC9}" type="slidenum">
              <a:rPr lang="lt-LT" smtClean="0"/>
              <a:t>‹#›</a:t>
            </a:fld>
            <a:endParaRPr lang="lt-L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00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lt-LT"/>
              <a:t>Spustelėję redaguokite stilių</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E60E6B03-B487-4B29-B540-3886AAB3722D}" type="datetimeFigureOut">
              <a:rPr lang="lt-LT" smtClean="0"/>
              <a:t>2026-03-31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A9E67FA-4561-462E-8673-23C9DD3B2AC9}" type="slidenum">
              <a:rPr lang="lt-LT" smtClean="0"/>
              <a:t>‹#›</a:t>
            </a:fld>
            <a:endParaRPr lang="lt-LT"/>
          </a:p>
        </p:txBody>
      </p:sp>
    </p:spTree>
    <p:extLst>
      <p:ext uri="{BB962C8B-B14F-4D97-AF65-F5344CB8AC3E}">
        <p14:creationId xmlns:p14="http://schemas.microsoft.com/office/powerpoint/2010/main" val="158019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lt-LT"/>
              <a:t>Spustelėję redaguokite stilių</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097280" y="2582334"/>
            <a:ext cx="4937760" cy="337820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217920" y="2582334"/>
            <a:ext cx="4937760" cy="337820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E60E6B03-B487-4B29-B540-3886AAB3722D}" type="datetimeFigureOut">
              <a:rPr lang="lt-LT" smtClean="0"/>
              <a:t>2026-03-31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0A9E67FA-4561-462E-8673-23C9DD3B2AC9}" type="slidenum">
              <a:rPr lang="lt-LT" smtClean="0"/>
              <a:t>‹#›</a:t>
            </a:fld>
            <a:endParaRPr lang="lt-LT"/>
          </a:p>
        </p:txBody>
      </p:sp>
    </p:spTree>
    <p:extLst>
      <p:ext uri="{BB962C8B-B14F-4D97-AF65-F5344CB8AC3E}">
        <p14:creationId xmlns:p14="http://schemas.microsoft.com/office/powerpoint/2010/main" val="348028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E60E6B03-B487-4B29-B540-3886AAB3722D}" type="datetimeFigureOut">
              <a:rPr lang="lt-LT" smtClean="0"/>
              <a:t>2026-03-31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0A9E67FA-4561-462E-8673-23C9DD3B2AC9}" type="slidenum">
              <a:rPr lang="lt-LT" smtClean="0"/>
              <a:t>‹#›</a:t>
            </a:fld>
            <a:endParaRPr lang="lt-LT"/>
          </a:p>
        </p:txBody>
      </p:sp>
    </p:spTree>
    <p:extLst>
      <p:ext uri="{BB962C8B-B14F-4D97-AF65-F5344CB8AC3E}">
        <p14:creationId xmlns:p14="http://schemas.microsoft.com/office/powerpoint/2010/main" val="268130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0E6B03-B487-4B29-B540-3886AAB3722D}" type="datetimeFigureOut">
              <a:rPr lang="lt-LT" smtClean="0"/>
              <a:t>2026-03-31</a:t>
            </a:fld>
            <a:endParaRPr lang="lt-L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t-LT"/>
          </a:p>
        </p:txBody>
      </p:sp>
      <p:sp>
        <p:nvSpPr>
          <p:cNvPr id="9" name="Slide Number Placeholder 8"/>
          <p:cNvSpPr>
            <a:spLocks noGrp="1"/>
          </p:cNvSpPr>
          <p:nvPr>
            <p:ph type="sldNum" sz="quarter" idx="12"/>
          </p:nvPr>
        </p:nvSpPr>
        <p:spPr/>
        <p:txBody>
          <a:bodyPr/>
          <a:lstStyle/>
          <a:p>
            <a:fld id="{0A9E67FA-4561-462E-8673-23C9DD3B2AC9}" type="slidenum">
              <a:rPr lang="lt-LT" smtClean="0"/>
              <a:t>‹#›</a:t>
            </a:fld>
            <a:endParaRPr lang="lt-LT"/>
          </a:p>
        </p:txBody>
      </p:sp>
    </p:spTree>
    <p:extLst>
      <p:ext uri="{BB962C8B-B14F-4D97-AF65-F5344CB8AC3E}">
        <p14:creationId xmlns:p14="http://schemas.microsoft.com/office/powerpoint/2010/main" val="114467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lt-LT"/>
              <a:t>Spustelėję redaguokite stilių</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60E6B03-B487-4B29-B540-3886AAB3722D}" type="datetimeFigureOut">
              <a:rPr lang="lt-LT" smtClean="0"/>
              <a:t>2026-03-31</a:t>
            </a:fld>
            <a:endParaRPr lang="lt-L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t-L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9E67FA-4561-462E-8673-23C9DD3B2AC9}" type="slidenum">
              <a:rPr lang="lt-LT" smtClean="0"/>
              <a:t>‹#›</a:t>
            </a:fld>
            <a:endParaRPr lang="lt-LT"/>
          </a:p>
        </p:txBody>
      </p:sp>
    </p:spTree>
    <p:extLst>
      <p:ext uri="{BB962C8B-B14F-4D97-AF65-F5344CB8AC3E}">
        <p14:creationId xmlns:p14="http://schemas.microsoft.com/office/powerpoint/2010/main" val="1235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lt-LT"/>
              <a:t>Spustelėję redaguokite stilių</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E60E6B03-B487-4B29-B540-3886AAB3722D}" type="datetimeFigureOut">
              <a:rPr lang="lt-LT" smtClean="0"/>
              <a:t>2026-03-31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A9E67FA-4561-462E-8673-23C9DD3B2AC9}" type="slidenum">
              <a:rPr lang="lt-LT" smtClean="0"/>
              <a:t>‹#›</a:t>
            </a:fld>
            <a:endParaRPr lang="lt-LT"/>
          </a:p>
        </p:txBody>
      </p:sp>
    </p:spTree>
    <p:extLst>
      <p:ext uri="{BB962C8B-B14F-4D97-AF65-F5344CB8AC3E}">
        <p14:creationId xmlns:p14="http://schemas.microsoft.com/office/powerpoint/2010/main" val="255080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lt-LT"/>
              <a:t>Spustelėję redaguokite stilių</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60E6B03-B487-4B29-B540-3886AAB3722D}" type="datetimeFigureOut">
              <a:rPr lang="lt-LT" smtClean="0"/>
              <a:t>2026-03-31</a:t>
            </a:fld>
            <a:endParaRPr lang="lt-L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t-L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9E67FA-4561-462E-8673-23C9DD3B2AC9}" type="slidenum">
              <a:rPr lang="lt-LT" smtClean="0"/>
              <a:t>‹#›</a:t>
            </a:fld>
            <a:endParaRPr lang="lt-L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1143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3404AAB-BF53-05FA-9B95-1130A67AB796}"/>
              </a:ext>
            </a:extLst>
          </p:cNvPr>
          <p:cNvSpPr>
            <a:spLocks noGrp="1"/>
          </p:cNvSpPr>
          <p:nvPr>
            <p:ph type="ctrTitle"/>
          </p:nvPr>
        </p:nvSpPr>
        <p:spPr>
          <a:xfrm>
            <a:off x="223059" y="687880"/>
            <a:ext cx="9778538" cy="3574472"/>
          </a:xfrm>
        </p:spPr>
        <p:txBody>
          <a:bodyPr>
            <a:normAutofit fontScale="90000"/>
          </a:bodyPr>
          <a:lstStyle/>
          <a:p>
            <a:r>
              <a:rPr lang="lt-LT" dirty="0"/>
              <a:t>Kelmės miesto vietos veiklos grupės 2023–2029 m. vietos plėtros strategijos įgyvendinimas</a:t>
            </a:r>
          </a:p>
        </p:txBody>
      </p:sp>
      <p:sp>
        <p:nvSpPr>
          <p:cNvPr id="3" name="Antrinis pavadinimas 2">
            <a:extLst>
              <a:ext uri="{FF2B5EF4-FFF2-40B4-BE49-F238E27FC236}">
                <a16:creationId xmlns:a16="http://schemas.microsoft.com/office/drawing/2014/main" id="{A0649B7C-CB23-85C1-789F-52295D00780E}"/>
              </a:ext>
            </a:extLst>
          </p:cNvPr>
          <p:cNvSpPr>
            <a:spLocks noGrp="1"/>
          </p:cNvSpPr>
          <p:nvPr>
            <p:ph type="subTitle" idx="1"/>
          </p:nvPr>
        </p:nvSpPr>
        <p:spPr/>
        <p:txBody>
          <a:bodyPr/>
          <a:lstStyle/>
          <a:p>
            <a:r>
              <a:rPr lang="lt-LT" dirty="0"/>
              <a:t>2025 m. </a:t>
            </a:r>
            <a:r>
              <a:rPr lang="lt-LT" dirty="0" err="1"/>
              <a:t>vEIKLOS</a:t>
            </a:r>
            <a:r>
              <a:rPr lang="lt-LT"/>
              <a:t> ATASKAITOS PRISTATYMAS</a:t>
            </a:r>
            <a:endParaRPr lang="lt-LT" dirty="0"/>
          </a:p>
        </p:txBody>
      </p:sp>
      <p:sp>
        <p:nvSpPr>
          <p:cNvPr id="4" name="Antrinis pavadinimas 2">
            <a:extLst>
              <a:ext uri="{FF2B5EF4-FFF2-40B4-BE49-F238E27FC236}">
                <a16:creationId xmlns:a16="http://schemas.microsoft.com/office/drawing/2014/main" id="{0041F850-0DF6-7399-6EE8-EAAE78F2A41F}"/>
              </a:ext>
            </a:extLst>
          </p:cNvPr>
          <p:cNvSpPr txBox="1">
            <a:spLocks/>
          </p:cNvSpPr>
          <p:nvPr/>
        </p:nvSpPr>
        <p:spPr>
          <a:xfrm>
            <a:off x="1206731" y="5027120"/>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a:endParaRPr lang="lt-LT" sz="2000" cap="none" dirty="0">
              <a:solidFill>
                <a:schemeClr val="tx1"/>
              </a:solidFill>
            </a:endParaRPr>
          </a:p>
        </p:txBody>
      </p:sp>
      <p:pic>
        <p:nvPicPr>
          <p:cNvPr id="6" name="Paveikslėlis 5">
            <a:extLst>
              <a:ext uri="{FF2B5EF4-FFF2-40B4-BE49-F238E27FC236}">
                <a16:creationId xmlns:a16="http://schemas.microsoft.com/office/drawing/2014/main" id="{56D4A8A8-0821-2CAF-ED06-7CA651CB5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73" y="5207090"/>
            <a:ext cx="4585854" cy="963029"/>
          </a:xfrm>
          <a:prstGeom prst="rect">
            <a:avLst/>
          </a:prstGeom>
        </p:spPr>
      </p:pic>
      <p:pic>
        <p:nvPicPr>
          <p:cNvPr id="8" name="Paveikslėlis 7">
            <a:extLst>
              <a:ext uri="{FF2B5EF4-FFF2-40B4-BE49-F238E27FC236}">
                <a16:creationId xmlns:a16="http://schemas.microsoft.com/office/drawing/2014/main" id="{FE3622DC-14DF-3F87-E155-E7BE6297A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282" y="1485339"/>
            <a:ext cx="2398781" cy="2398781"/>
          </a:xfrm>
          <a:prstGeom prst="rect">
            <a:avLst/>
          </a:prstGeom>
        </p:spPr>
      </p:pic>
    </p:spTree>
    <p:extLst>
      <p:ext uri="{BB962C8B-B14F-4D97-AF65-F5344CB8AC3E}">
        <p14:creationId xmlns:p14="http://schemas.microsoft.com/office/powerpoint/2010/main" val="109336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70B08-6E4C-33B0-34CE-5CE86FCD84B4}"/>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31F43DF-FF93-90BD-C643-5056FA3E71BD}"/>
              </a:ext>
            </a:extLst>
          </p:cNvPr>
          <p:cNvSpPr>
            <a:spLocks noGrp="1"/>
          </p:cNvSpPr>
          <p:nvPr>
            <p:ph type="title"/>
          </p:nvPr>
        </p:nvSpPr>
        <p:spPr/>
        <p:txBody>
          <a:bodyPr/>
          <a:lstStyle/>
          <a:p>
            <a:r>
              <a:rPr lang="lt-LT" dirty="0"/>
              <a:t>2025 m. veiklos</a:t>
            </a:r>
          </a:p>
        </p:txBody>
      </p:sp>
      <p:pic>
        <p:nvPicPr>
          <p:cNvPr id="7" name="Turinio vietos rezervavimo ženklas 6">
            <a:extLst>
              <a:ext uri="{FF2B5EF4-FFF2-40B4-BE49-F238E27FC236}">
                <a16:creationId xmlns:a16="http://schemas.microsoft.com/office/drawing/2014/main" id="{34EB651A-3455-643A-9497-5F584E272529}"/>
              </a:ext>
            </a:extLst>
          </p:cNvPr>
          <p:cNvPicPr>
            <a:picLocks noGrp="1" noChangeAspect="1"/>
          </p:cNvPicPr>
          <p:nvPr>
            <p:ph idx="1"/>
          </p:nvPr>
        </p:nvPicPr>
        <p:blipFill>
          <a:blip r:embed="rId2"/>
          <a:stretch>
            <a:fillRect/>
          </a:stretch>
        </p:blipFill>
        <p:spPr>
          <a:xfrm>
            <a:off x="3043562" y="1846263"/>
            <a:ext cx="6165202" cy="4022725"/>
          </a:xfrm>
          <a:prstGeom prst="rect">
            <a:avLst/>
          </a:prstGeom>
        </p:spPr>
      </p:pic>
      <p:pic>
        <p:nvPicPr>
          <p:cNvPr id="3" name="Paveikslėlis 2">
            <a:extLst>
              <a:ext uri="{FF2B5EF4-FFF2-40B4-BE49-F238E27FC236}">
                <a16:creationId xmlns:a16="http://schemas.microsoft.com/office/drawing/2014/main" id="{6C92621B-6720-B83D-C827-4B9EA38CE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586" y="6174363"/>
            <a:ext cx="3255414" cy="683637"/>
          </a:xfrm>
          <a:prstGeom prst="rect">
            <a:avLst/>
          </a:prstGeom>
        </p:spPr>
      </p:pic>
    </p:spTree>
    <p:extLst>
      <p:ext uri="{BB962C8B-B14F-4D97-AF65-F5344CB8AC3E}">
        <p14:creationId xmlns:p14="http://schemas.microsoft.com/office/powerpoint/2010/main" val="260780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F918AB4-3851-015E-0B9B-124A34D0AFF2}"/>
              </a:ext>
            </a:extLst>
          </p:cNvPr>
          <p:cNvSpPr>
            <a:spLocks noGrp="1"/>
          </p:cNvSpPr>
          <p:nvPr>
            <p:ph type="title"/>
          </p:nvPr>
        </p:nvSpPr>
        <p:spPr/>
        <p:txBody>
          <a:bodyPr/>
          <a:lstStyle/>
          <a:p>
            <a:r>
              <a:rPr lang="lt-LT" dirty="0"/>
              <a:t>2025 m. veiklos</a:t>
            </a:r>
          </a:p>
        </p:txBody>
      </p:sp>
      <p:pic>
        <p:nvPicPr>
          <p:cNvPr id="5" name="Turinio vietos rezervavimo ženklas 4">
            <a:extLst>
              <a:ext uri="{FF2B5EF4-FFF2-40B4-BE49-F238E27FC236}">
                <a16:creationId xmlns:a16="http://schemas.microsoft.com/office/drawing/2014/main" id="{15B4C6CA-B4B7-AC61-B0F9-2D1C2C9E8E9F}"/>
              </a:ext>
            </a:extLst>
          </p:cNvPr>
          <p:cNvPicPr>
            <a:picLocks noGrp="1" noChangeAspect="1"/>
          </p:cNvPicPr>
          <p:nvPr>
            <p:ph idx="1"/>
          </p:nvPr>
        </p:nvPicPr>
        <p:blipFill>
          <a:blip r:embed="rId2"/>
          <a:stretch>
            <a:fillRect/>
          </a:stretch>
        </p:blipFill>
        <p:spPr>
          <a:xfrm>
            <a:off x="3173535" y="1846263"/>
            <a:ext cx="5905255" cy="4022725"/>
          </a:xfrm>
          <a:prstGeom prst="rect">
            <a:avLst/>
          </a:prstGeom>
        </p:spPr>
      </p:pic>
      <p:pic>
        <p:nvPicPr>
          <p:cNvPr id="3" name="Paveikslėlis 2">
            <a:extLst>
              <a:ext uri="{FF2B5EF4-FFF2-40B4-BE49-F238E27FC236}">
                <a16:creationId xmlns:a16="http://schemas.microsoft.com/office/drawing/2014/main" id="{377DFC55-FB1D-9237-39AD-6ACC9BB70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586" y="6174363"/>
            <a:ext cx="3255414" cy="683637"/>
          </a:xfrm>
          <a:prstGeom prst="rect">
            <a:avLst/>
          </a:prstGeom>
        </p:spPr>
      </p:pic>
    </p:spTree>
    <p:extLst>
      <p:ext uri="{BB962C8B-B14F-4D97-AF65-F5344CB8AC3E}">
        <p14:creationId xmlns:p14="http://schemas.microsoft.com/office/powerpoint/2010/main" val="220471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538D4B3-8ABC-C0AC-D514-960A9DF39BF7}"/>
              </a:ext>
            </a:extLst>
          </p:cNvPr>
          <p:cNvSpPr>
            <a:spLocks noGrp="1"/>
          </p:cNvSpPr>
          <p:nvPr>
            <p:ph type="title"/>
          </p:nvPr>
        </p:nvSpPr>
        <p:spPr/>
        <p:txBody>
          <a:bodyPr/>
          <a:lstStyle/>
          <a:p>
            <a:r>
              <a:rPr lang="lt-LT" dirty="0"/>
              <a:t>Strategijos patvirtinimas</a:t>
            </a:r>
          </a:p>
        </p:txBody>
      </p:sp>
      <p:sp>
        <p:nvSpPr>
          <p:cNvPr id="3" name="Turinio vietos rezervavimo ženklas 2">
            <a:extLst>
              <a:ext uri="{FF2B5EF4-FFF2-40B4-BE49-F238E27FC236}">
                <a16:creationId xmlns:a16="http://schemas.microsoft.com/office/drawing/2014/main" id="{554F3992-B2E7-E209-1325-7D201590CC4E}"/>
              </a:ext>
            </a:extLst>
          </p:cNvPr>
          <p:cNvSpPr>
            <a:spLocks noGrp="1"/>
          </p:cNvSpPr>
          <p:nvPr>
            <p:ph idx="1"/>
          </p:nvPr>
        </p:nvSpPr>
        <p:spPr/>
        <p:txBody>
          <a:bodyPr/>
          <a:lstStyle/>
          <a:p>
            <a:r>
              <a:rPr lang="lt-LT" sz="3200" dirty="0"/>
              <a:t>Lietuvos Respublikos  vidaus reikalų  ministerija 2024 m. gegužės 30 d. Nr. 1V-359 redakcija, išleido įsakymą, ir informavo, kad atrinko finansuoti  pagal 2021-2027 metų Europos Sąjungos fondų investicijų programą įgyvendinamų miestų vietos plėtros strategijų sąrašą, kuriame buvo įtraukta ir Kelmės miesto VVG strategija. </a:t>
            </a:r>
            <a:r>
              <a:rPr lang="lt-LT" sz="3200" b="1" dirty="0"/>
              <a:t>Kelmės miesto vietos veiklos grupės 2023-2029 m. vietos plėtros strategijai buvo skirta 779999,99 Eur. </a:t>
            </a:r>
          </a:p>
          <a:p>
            <a:endParaRPr lang="lt-LT" dirty="0"/>
          </a:p>
        </p:txBody>
      </p:sp>
      <p:pic>
        <p:nvPicPr>
          <p:cNvPr id="4" name="Paveikslėlis 3">
            <a:extLst>
              <a:ext uri="{FF2B5EF4-FFF2-40B4-BE49-F238E27FC236}">
                <a16:creationId xmlns:a16="http://schemas.microsoft.com/office/drawing/2014/main" id="{93CF6347-B365-0A2C-0E24-A02AB2F54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2089" y="5459767"/>
            <a:ext cx="2875333" cy="603820"/>
          </a:xfrm>
          <a:prstGeom prst="rect">
            <a:avLst/>
          </a:prstGeom>
        </p:spPr>
      </p:pic>
    </p:spTree>
    <p:extLst>
      <p:ext uri="{BB962C8B-B14F-4D97-AF65-F5344CB8AC3E}">
        <p14:creationId xmlns:p14="http://schemas.microsoft.com/office/powerpoint/2010/main" val="1971891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338AB03-5E21-C39E-DAFD-C8BE2D6E8CD5}"/>
              </a:ext>
            </a:extLst>
          </p:cNvPr>
          <p:cNvSpPr>
            <a:spLocks noGrp="1"/>
          </p:cNvSpPr>
          <p:nvPr>
            <p:ph type="title"/>
          </p:nvPr>
        </p:nvSpPr>
        <p:spPr>
          <a:xfrm>
            <a:off x="1097280" y="148057"/>
            <a:ext cx="10683388" cy="1450757"/>
          </a:xfrm>
        </p:spPr>
        <p:txBody>
          <a:bodyPr/>
          <a:lstStyle/>
          <a:p>
            <a:r>
              <a:rPr lang="lt-LT" dirty="0"/>
              <a:t>2025 m. organizuoti VVG narių susirinkimai</a:t>
            </a:r>
          </a:p>
        </p:txBody>
      </p:sp>
      <p:sp>
        <p:nvSpPr>
          <p:cNvPr id="3" name="Turinio vietos rezervavimo ženklas 2">
            <a:extLst>
              <a:ext uri="{FF2B5EF4-FFF2-40B4-BE49-F238E27FC236}">
                <a16:creationId xmlns:a16="http://schemas.microsoft.com/office/drawing/2014/main" id="{3ACED2D9-66AC-6F17-6C69-D6454028D398}"/>
              </a:ext>
            </a:extLst>
          </p:cNvPr>
          <p:cNvSpPr>
            <a:spLocks noGrp="1"/>
          </p:cNvSpPr>
          <p:nvPr>
            <p:ph idx="1"/>
          </p:nvPr>
        </p:nvSpPr>
        <p:spPr>
          <a:xfrm>
            <a:off x="1097280" y="1901153"/>
            <a:ext cx="10058400" cy="4023360"/>
          </a:xfrm>
        </p:spPr>
        <p:txBody>
          <a:bodyPr>
            <a:normAutofit/>
          </a:bodyPr>
          <a:lstStyle/>
          <a:p>
            <a:r>
              <a:rPr lang="lt-LT" sz="3200" dirty="0"/>
              <a:t>2025 m. buvo suorganizuotas Kelmės miesto vietos veiklos grupės  visuotinis ataskaitinis susirinkimas (2025 balandžio mėn. 15 d.) ir Kelmės miesto vietos veiklos grupės šeši Kelmės miesto VVG  Valdybos posėdžiai, kuriuose buvo tvirtinami kvietimų dokumentai</a:t>
            </a:r>
          </a:p>
        </p:txBody>
      </p:sp>
      <p:pic>
        <p:nvPicPr>
          <p:cNvPr id="4" name="Paveikslėlis 3">
            <a:extLst>
              <a:ext uri="{FF2B5EF4-FFF2-40B4-BE49-F238E27FC236}">
                <a16:creationId xmlns:a16="http://schemas.microsoft.com/office/drawing/2014/main" id="{A565A901-A234-6E74-D95B-0C2ABB1C5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5164" y="5530788"/>
            <a:ext cx="2706244" cy="568311"/>
          </a:xfrm>
          <a:prstGeom prst="rect">
            <a:avLst/>
          </a:prstGeom>
        </p:spPr>
      </p:pic>
    </p:spTree>
    <p:extLst>
      <p:ext uri="{BB962C8B-B14F-4D97-AF65-F5344CB8AC3E}">
        <p14:creationId xmlns:p14="http://schemas.microsoft.com/office/powerpoint/2010/main" val="280794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67DDCD3-1D95-EF32-8132-DDD0FB9AB4F4}"/>
              </a:ext>
            </a:extLst>
          </p:cNvPr>
          <p:cNvSpPr>
            <a:spLocks noGrp="1"/>
          </p:cNvSpPr>
          <p:nvPr>
            <p:ph type="title"/>
          </p:nvPr>
        </p:nvSpPr>
        <p:spPr/>
        <p:txBody>
          <a:bodyPr/>
          <a:lstStyle/>
          <a:p>
            <a:r>
              <a:rPr lang="lt-LT" dirty="0"/>
              <a:t>Kvietimų tvirtinimas</a:t>
            </a:r>
          </a:p>
        </p:txBody>
      </p:sp>
      <p:sp>
        <p:nvSpPr>
          <p:cNvPr id="3" name="Turinio vietos rezervavimo ženklas 2">
            <a:extLst>
              <a:ext uri="{FF2B5EF4-FFF2-40B4-BE49-F238E27FC236}">
                <a16:creationId xmlns:a16="http://schemas.microsoft.com/office/drawing/2014/main" id="{8AD1C09F-0AC3-D1B1-2F23-78EAE1F632FB}"/>
              </a:ext>
            </a:extLst>
          </p:cNvPr>
          <p:cNvSpPr>
            <a:spLocks noGrp="1"/>
          </p:cNvSpPr>
          <p:nvPr>
            <p:ph idx="1"/>
          </p:nvPr>
        </p:nvSpPr>
        <p:spPr>
          <a:xfrm>
            <a:off x="1194262" y="2261370"/>
            <a:ext cx="10058400" cy="4023360"/>
          </a:xfrm>
        </p:spPr>
        <p:txBody>
          <a:bodyPr/>
          <a:lstStyle/>
          <a:p>
            <a:r>
              <a:rPr lang="lt-LT" sz="3200" dirty="0"/>
              <a:t>2025 m. sausio 13 d., Kelmės miesto VVG Valdybos posėdžio protokolu patvirtinti kvietimai:</a:t>
            </a:r>
          </a:p>
          <a:p>
            <a:r>
              <a:rPr lang="lt-LT" sz="3200" b="1" dirty="0"/>
              <a:t>Nr. 11-207- K, Nr. 11-208- K, Nr. 11-209- K</a:t>
            </a:r>
          </a:p>
          <a:p>
            <a:r>
              <a:rPr lang="lt-LT" sz="3200" b="1" dirty="0"/>
              <a:t>PĮP buvo priimami iki 2025 m. vasario 28 d.</a:t>
            </a:r>
            <a:endParaRPr lang="lt-LT" sz="3200" dirty="0"/>
          </a:p>
        </p:txBody>
      </p:sp>
      <p:pic>
        <p:nvPicPr>
          <p:cNvPr id="4" name="Paveikslėlis 3">
            <a:extLst>
              <a:ext uri="{FF2B5EF4-FFF2-40B4-BE49-F238E27FC236}">
                <a16:creationId xmlns:a16="http://schemas.microsoft.com/office/drawing/2014/main" id="{6271A9B7-FB49-161E-1EB9-D439738FB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5164" y="5530788"/>
            <a:ext cx="2706244" cy="568311"/>
          </a:xfrm>
          <a:prstGeom prst="rect">
            <a:avLst/>
          </a:prstGeom>
        </p:spPr>
      </p:pic>
    </p:spTree>
    <p:extLst>
      <p:ext uri="{BB962C8B-B14F-4D97-AF65-F5344CB8AC3E}">
        <p14:creationId xmlns:p14="http://schemas.microsoft.com/office/powerpoint/2010/main" val="231405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82F23F3-9ED7-E641-9055-8768C9D8036D}"/>
              </a:ext>
            </a:extLst>
          </p:cNvPr>
          <p:cNvSpPr>
            <a:spLocks noGrp="1"/>
          </p:cNvSpPr>
          <p:nvPr>
            <p:ph type="title"/>
          </p:nvPr>
        </p:nvSpPr>
        <p:spPr/>
        <p:txBody>
          <a:bodyPr/>
          <a:lstStyle/>
          <a:p>
            <a:r>
              <a:rPr lang="lt-LT" dirty="0"/>
              <a:t>Kvietimų tvirtinimas</a:t>
            </a:r>
          </a:p>
        </p:txBody>
      </p:sp>
      <p:sp>
        <p:nvSpPr>
          <p:cNvPr id="3" name="Turinio vietos rezervavimo ženklas 2">
            <a:extLst>
              <a:ext uri="{FF2B5EF4-FFF2-40B4-BE49-F238E27FC236}">
                <a16:creationId xmlns:a16="http://schemas.microsoft.com/office/drawing/2014/main" id="{22272919-41B7-04F7-90A0-66367427BD19}"/>
              </a:ext>
            </a:extLst>
          </p:cNvPr>
          <p:cNvSpPr>
            <a:spLocks noGrp="1"/>
          </p:cNvSpPr>
          <p:nvPr>
            <p:ph idx="1"/>
          </p:nvPr>
        </p:nvSpPr>
        <p:spPr/>
        <p:txBody>
          <a:bodyPr>
            <a:normAutofit/>
          </a:bodyPr>
          <a:lstStyle/>
          <a:p>
            <a:r>
              <a:rPr kumimoji="0" lang="lt-LT"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2025 m. kovo 17 d. </a:t>
            </a:r>
            <a:r>
              <a:rPr lang="lt-LT" sz="3200" dirty="0">
                <a:solidFill>
                  <a:srgbClr val="000000">
                    <a:lumMod val="75000"/>
                    <a:lumOff val="25000"/>
                  </a:srgbClr>
                </a:solidFill>
                <a:latin typeface="Calibri" panose="020F0502020204030204"/>
              </a:rPr>
              <a:t>Kelmės miesto VVG Valdybos pasėdžio protokolu Nr. 2 patvirtinti kvietimai:</a:t>
            </a:r>
            <a:endParaRPr kumimoji="0" lang="lt-LT"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r>
              <a:rPr lang="lt-LT" sz="3200" dirty="0">
                <a:solidFill>
                  <a:srgbClr val="000000">
                    <a:lumMod val="75000"/>
                    <a:lumOff val="25000"/>
                  </a:srgbClr>
                </a:solidFill>
              </a:rPr>
              <a:t>Nr. 11-210- K, </a:t>
            </a:r>
            <a:r>
              <a:rPr lang="lt-LT" sz="3200" dirty="0" err="1">
                <a:solidFill>
                  <a:srgbClr val="000000">
                    <a:lumMod val="75000"/>
                    <a:lumOff val="25000"/>
                  </a:srgbClr>
                </a:solidFill>
              </a:rPr>
              <a:t>Nr</a:t>
            </a:r>
            <a:r>
              <a:rPr kumimoji="0" lang="lt-LT" sz="3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11-211- K,  Nr. 11-212- K - </a:t>
            </a:r>
            <a:r>
              <a:rPr kumimoji="0" lang="lt-LT" sz="32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PĮP buvo priimami iki 2025 m. balandžio 30 d.</a:t>
            </a:r>
          </a:p>
          <a:p>
            <a:r>
              <a:rPr lang="lt-LT" sz="3200" dirty="0">
                <a:solidFill>
                  <a:srgbClr val="000000">
                    <a:lumMod val="75000"/>
                    <a:lumOff val="25000"/>
                  </a:srgbClr>
                </a:solidFill>
                <a:latin typeface="Calibri" panose="020F0502020204030204"/>
              </a:rPr>
              <a:t>2025 m. balandžio 25 d. Kelmės miesto VVG Valdybos posėdžio protokolu Nr. 4 </a:t>
            </a:r>
            <a:r>
              <a:rPr lang="lt-LT" sz="3200" b="1" dirty="0">
                <a:solidFill>
                  <a:srgbClr val="000000">
                    <a:lumMod val="75000"/>
                    <a:lumOff val="25000"/>
                  </a:srgbClr>
                </a:solidFill>
                <a:latin typeface="Calibri" panose="020F0502020204030204"/>
              </a:rPr>
              <a:t>pratęstas kvietimo </a:t>
            </a:r>
            <a:r>
              <a:rPr lang="lt-LT" sz="3200" dirty="0">
                <a:solidFill>
                  <a:srgbClr val="000000">
                    <a:lumMod val="75000"/>
                    <a:lumOff val="25000"/>
                  </a:srgbClr>
                </a:solidFill>
              </a:rPr>
              <a:t>Nr. 11-210- K, priėmimas iki </a:t>
            </a:r>
            <a:r>
              <a:rPr lang="lt-LT" sz="3200" b="1" dirty="0">
                <a:solidFill>
                  <a:srgbClr val="000000">
                    <a:lumMod val="75000"/>
                    <a:lumOff val="25000"/>
                  </a:srgbClr>
                </a:solidFill>
              </a:rPr>
              <a:t>2025 m. gegužės 30 d.</a:t>
            </a:r>
            <a:endParaRPr lang="lt-LT" sz="3200" b="1" dirty="0"/>
          </a:p>
        </p:txBody>
      </p:sp>
      <p:pic>
        <p:nvPicPr>
          <p:cNvPr id="4" name="Paveikslėlis 3">
            <a:extLst>
              <a:ext uri="{FF2B5EF4-FFF2-40B4-BE49-F238E27FC236}">
                <a16:creationId xmlns:a16="http://schemas.microsoft.com/office/drawing/2014/main" id="{1C47698B-484D-9627-BB25-516AA7A43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5756" y="5693312"/>
            <a:ext cx="2706244" cy="568311"/>
          </a:xfrm>
          <a:prstGeom prst="rect">
            <a:avLst/>
          </a:prstGeom>
        </p:spPr>
      </p:pic>
    </p:spTree>
    <p:extLst>
      <p:ext uri="{BB962C8B-B14F-4D97-AF65-F5344CB8AC3E}">
        <p14:creationId xmlns:p14="http://schemas.microsoft.com/office/powerpoint/2010/main" val="406443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D12630B-1266-0010-92C0-1B7A943FD99C}"/>
              </a:ext>
            </a:extLst>
          </p:cNvPr>
          <p:cNvSpPr>
            <a:spLocks noGrp="1"/>
          </p:cNvSpPr>
          <p:nvPr>
            <p:ph type="title"/>
          </p:nvPr>
        </p:nvSpPr>
        <p:spPr/>
        <p:txBody>
          <a:bodyPr/>
          <a:lstStyle/>
          <a:p>
            <a:r>
              <a:rPr lang="lt-LT" dirty="0"/>
              <a:t>Kvietimų tvirtinimas</a:t>
            </a:r>
          </a:p>
        </p:txBody>
      </p:sp>
      <p:sp>
        <p:nvSpPr>
          <p:cNvPr id="3" name="Turinio vietos rezervavimo ženklas 2">
            <a:extLst>
              <a:ext uri="{FF2B5EF4-FFF2-40B4-BE49-F238E27FC236}">
                <a16:creationId xmlns:a16="http://schemas.microsoft.com/office/drawing/2014/main" id="{E17883D4-7C02-478B-9331-A440AA19BDC6}"/>
              </a:ext>
            </a:extLst>
          </p:cNvPr>
          <p:cNvSpPr>
            <a:spLocks noGrp="1"/>
          </p:cNvSpPr>
          <p:nvPr>
            <p:ph idx="1"/>
          </p:nvPr>
        </p:nvSpPr>
        <p:spPr/>
        <p:txBody>
          <a:bodyPr>
            <a:normAutofit/>
          </a:bodyPr>
          <a:lstStyle/>
          <a:p>
            <a:r>
              <a:rPr lang="lt-LT" sz="3200" dirty="0">
                <a:solidFill>
                  <a:srgbClr val="000000">
                    <a:lumMod val="75000"/>
                    <a:lumOff val="25000"/>
                  </a:srgbClr>
                </a:solidFill>
              </a:rPr>
              <a:t>2025 m. liepos 3 d. Kelmės miesto VVG Valdybos pasėdžio protokolu Nr. 5 patvirtinti kvietimai:</a:t>
            </a:r>
          </a:p>
          <a:p>
            <a:endParaRPr lang="lt-LT" sz="3200" dirty="0"/>
          </a:p>
          <a:p>
            <a:r>
              <a:rPr lang="lt-LT" sz="3200" b="1" dirty="0"/>
              <a:t>Nr. 11-215-K, Nr. 11-216-K </a:t>
            </a:r>
          </a:p>
          <a:p>
            <a:endParaRPr lang="lt-LT" sz="3200" b="1" dirty="0"/>
          </a:p>
          <a:p>
            <a:r>
              <a:rPr lang="lt-LT" sz="3200" b="1" dirty="0"/>
              <a:t>PĮP buvo priimami iki 2025 m. rugsėjo 30 d.</a:t>
            </a:r>
          </a:p>
        </p:txBody>
      </p:sp>
      <p:pic>
        <p:nvPicPr>
          <p:cNvPr id="4" name="Paveikslėlis 3">
            <a:extLst>
              <a:ext uri="{FF2B5EF4-FFF2-40B4-BE49-F238E27FC236}">
                <a16:creationId xmlns:a16="http://schemas.microsoft.com/office/drawing/2014/main" id="{FDF84890-BE1B-5849-021C-CD79168FC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5164" y="5530788"/>
            <a:ext cx="2706244" cy="568311"/>
          </a:xfrm>
          <a:prstGeom prst="rect">
            <a:avLst/>
          </a:prstGeom>
        </p:spPr>
      </p:pic>
    </p:spTree>
    <p:extLst>
      <p:ext uri="{BB962C8B-B14F-4D97-AF65-F5344CB8AC3E}">
        <p14:creationId xmlns:p14="http://schemas.microsoft.com/office/powerpoint/2010/main" val="351048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CA9F824-BED9-4298-3518-873FFEF648D4}"/>
              </a:ext>
            </a:extLst>
          </p:cNvPr>
          <p:cNvSpPr>
            <a:spLocks noGrp="1"/>
          </p:cNvSpPr>
          <p:nvPr>
            <p:ph type="title"/>
          </p:nvPr>
        </p:nvSpPr>
        <p:spPr/>
        <p:txBody>
          <a:bodyPr/>
          <a:lstStyle/>
          <a:p>
            <a:r>
              <a:rPr lang="lt-LT" dirty="0"/>
              <a:t>Gauti PĮP, per 2025 m. sudarytos sutartys su CVPA</a:t>
            </a:r>
          </a:p>
        </p:txBody>
      </p:sp>
      <p:graphicFrame>
        <p:nvGraphicFramePr>
          <p:cNvPr id="6" name="Turinio vietos rezervavimo ženklas 5">
            <a:extLst>
              <a:ext uri="{FF2B5EF4-FFF2-40B4-BE49-F238E27FC236}">
                <a16:creationId xmlns:a16="http://schemas.microsoft.com/office/drawing/2014/main" id="{B9D879BB-307B-73B7-78DC-D970BA14AF0C}"/>
              </a:ext>
            </a:extLst>
          </p:cNvPr>
          <p:cNvGraphicFramePr>
            <a:graphicFrameLocks noGrp="1"/>
          </p:cNvGraphicFramePr>
          <p:nvPr>
            <p:ph idx="1"/>
            <p:extLst>
              <p:ext uri="{D42A27DB-BD31-4B8C-83A1-F6EECF244321}">
                <p14:modId xmlns:p14="http://schemas.microsoft.com/office/powerpoint/2010/main" val="3168072309"/>
              </p:ext>
            </p:extLst>
          </p:nvPr>
        </p:nvGraphicFramePr>
        <p:xfrm>
          <a:off x="997527" y="2022764"/>
          <a:ext cx="10058400" cy="4059382"/>
        </p:xfrm>
        <a:graphic>
          <a:graphicData uri="http://schemas.openxmlformats.org/drawingml/2006/table">
            <a:tbl>
              <a:tblPr firstRow="1" firstCol="1" bandRow="1">
                <a:tableStyleId>{5C22544A-7EE6-4342-B048-85BDC9FD1C3A}</a:tableStyleId>
              </a:tblPr>
              <a:tblGrid>
                <a:gridCol w="548312">
                  <a:extLst>
                    <a:ext uri="{9D8B030D-6E8A-4147-A177-3AD203B41FA5}">
                      <a16:colId xmlns:a16="http://schemas.microsoft.com/office/drawing/2014/main" val="3980070439"/>
                    </a:ext>
                  </a:extLst>
                </a:gridCol>
                <a:gridCol w="1138574">
                  <a:extLst>
                    <a:ext uri="{9D8B030D-6E8A-4147-A177-3AD203B41FA5}">
                      <a16:colId xmlns:a16="http://schemas.microsoft.com/office/drawing/2014/main" val="2779951223"/>
                    </a:ext>
                  </a:extLst>
                </a:gridCol>
                <a:gridCol w="1737824">
                  <a:extLst>
                    <a:ext uri="{9D8B030D-6E8A-4147-A177-3AD203B41FA5}">
                      <a16:colId xmlns:a16="http://schemas.microsoft.com/office/drawing/2014/main" val="1856517740"/>
                    </a:ext>
                  </a:extLst>
                </a:gridCol>
                <a:gridCol w="1840694">
                  <a:extLst>
                    <a:ext uri="{9D8B030D-6E8A-4147-A177-3AD203B41FA5}">
                      <a16:colId xmlns:a16="http://schemas.microsoft.com/office/drawing/2014/main" val="1175316178"/>
                    </a:ext>
                  </a:extLst>
                </a:gridCol>
                <a:gridCol w="1449185">
                  <a:extLst>
                    <a:ext uri="{9D8B030D-6E8A-4147-A177-3AD203B41FA5}">
                      <a16:colId xmlns:a16="http://schemas.microsoft.com/office/drawing/2014/main" val="4130852705"/>
                    </a:ext>
                  </a:extLst>
                </a:gridCol>
                <a:gridCol w="1065665">
                  <a:extLst>
                    <a:ext uri="{9D8B030D-6E8A-4147-A177-3AD203B41FA5}">
                      <a16:colId xmlns:a16="http://schemas.microsoft.com/office/drawing/2014/main" val="1413248629"/>
                    </a:ext>
                  </a:extLst>
                </a:gridCol>
                <a:gridCol w="1170534">
                  <a:extLst>
                    <a:ext uri="{9D8B030D-6E8A-4147-A177-3AD203B41FA5}">
                      <a16:colId xmlns:a16="http://schemas.microsoft.com/office/drawing/2014/main" val="2727805376"/>
                    </a:ext>
                  </a:extLst>
                </a:gridCol>
                <a:gridCol w="1107612">
                  <a:extLst>
                    <a:ext uri="{9D8B030D-6E8A-4147-A177-3AD203B41FA5}">
                      <a16:colId xmlns:a16="http://schemas.microsoft.com/office/drawing/2014/main" val="3858606240"/>
                    </a:ext>
                  </a:extLst>
                </a:gridCol>
              </a:tblGrid>
              <a:tr h="1539766">
                <a:tc>
                  <a:txBody>
                    <a:bodyPr/>
                    <a:lstStyle/>
                    <a:p>
                      <a:pPr>
                        <a:buNone/>
                      </a:pPr>
                      <a:r>
                        <a:rPr lang="lt-LT" sz="1100">
                          <a:effectLst/>
                        </a:rPr>
                        <a:t>Eil.</a:t>
                      </a:r>
                      <a:br>
                        <a:rPr lang="lt-LT" sz="1100">
                          <a:effectLst/>
                        </a:rPr>
                      </a:br>
                      <a:r>
                        <a:rPr lang="lt-LT" sz="1100">
                          <a:effectLst/>
                        </a:rPr>
                        <a:t> Nr.</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lt-LT" sz="1100" dirty="0">
                          <a:effectLst/>
                        </a:rPr>
                        <a:t>Projekto kodas</a:t>
                      </a:r>
                      <a:endParaRPr lang="lt-L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lt-LT" sz="1100" dirty="0">
                          <a:effectLst/>
                        </a:rPr>
                        <a:t>Projekto pavadinimas</a:t>
                      </a:r>
                      <a:endParaRPr lang="lt-L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lt-LT" sz="1100">
                          <a:effectLst/>
                        </a:rPr>
                        <a:t>Projekto vykdytojo pavadinimas</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lt-LT" sz="1100">
                          <a:effectLst/>
                        </a:rPr>
                        <a:t>Projekto sutarties pradžios (įsigaliojimo) data</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lt-LT" sz="1100">
                          <a:effectLst/>
                        </a:rPr>
                        <a:t>Projekto išlaidų bendra suma, Eur </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lt-LT" sz="1100">
                          <a:effectLst/>
                        </a:rPr>
                        <a:t>Bendra projekto paramos suma, Eur</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lt-LT" sz="1100">
                          <a:effectLst/>
                        </a:rPr>
                        <a:t>Nuosavas įnašas, Eur</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4428118"/>
                  </a:ext>
                </a:extLst>
              </a:tr>
              <a:tr h="1231812">
                <a:tc>
                  <a:txBody>
                    <a:bodyPr/>
                    <a:lstStyle/>
                    <a:p>
                      <a:pPr algn="ctr">
                        <a:buNone/>
                      </a:pPr>
                      <a:r>
                        <a:rPr lang="lt-LT" sz="1100">
                          <a:effectLst/>
                        </a:rPr>
                        <a:t>1</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buNone/>
                      </a:pPr>
                      <a:r>
                        <a:rPr lang="lt-LT" sz="1100">
                          <a:effectLst/>
                        </a:rPr>
                        <a:t>11-205-K-0001</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„Bendrystės galia: mokomės, augame, kuriame“</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Asociacija "Vaikystės svajonė"</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2025-09-12</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28 379,18</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26 250,74</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2 128,44</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7163123"/>
                  </a:ext>
                </a:extLst>
              </a:tr>
              <a:tr h="1287804">
                <a:tc>
                  <a:txBody>
                    <a:bodyPr/>
                    <a:lstStyle/>
                    <a:p>
                      <a:pPr algn="ctr">
                        <a:buNone/>
                      </a:pPr>
                      <a:r>
                        <a:rPr lang="lt-LT" sz="1100">
                          <a:effectLst/>
                        </a:rPr>
                        <a:t>2</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buNone/>
                      </a:pPr>
                      <a:r>
                        <a:rPr lang="lt-LT" sz="1100">
                          <a:effectLst/>
                        </a:rPr>
                        <a:t>11-205-K-0002</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Mokykimės kurti ir pažinti</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Lietuvos Samariečių bendrijos Kelmės skyrius</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2025-09-22</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28 306,85</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26 183,83</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dirty="0">
                          <a:effectLst/>
                        </a:rPr>
                        <a:t>2 123,02</a:t>
                      </a:r>
                      <a:endParaRPr lang="lt-L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13404055"/>
                  </a:ext>
                </a:extLst>
              </a:tr>
            </a:tbl>
          </a:graphicData>
        </a:graphic>
      </p:graphicFrame>
      <p:pic>
        <p:nvPicPr>
          <p:cNvPr id="3" name="Paveikslėlis 2">
            <a:extLst>
              <a:ext uri="{FF2B5EF4-FFF2-40B4-BE49-F238E27FC236}">
                <a16:creationId xmlns:a16="http://schemas.microsoft.com/office/drawing/2014/main" id="{2CF0B34F-B3A2-9001-AA95-EC6737BE2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6586" y="6174363"/>
            <a:ext cx="3255414" cy="683637"/>
          </a:xfrm>
          <a:prstGeom prst="rect">
            <a:avLst/>
          </a:prstGeom>
        </p:spPr>
      </p:pic>
    </p:spTree>
    <p:extLst>
      <p:ext uri="{BB962C8B-B14F-4D97-AF65-F5344CB8AC3E}">
        <p14:creationId xmlns:p14="http://schemas.microsoft.com/office/powerpoint/2010/main" val="187730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C68D7D5-5464-48A8-C554-C4D4136601F7}"/>
              </a:ext>
            </a:extLst>
          </p:cNvPr>
          <p:cNvSpPr>
            <a:spLocks noGrp="1"/>
          </p:cNvSpPr>
          <p:nvPr>
            <p:ph type="title"/>
          </p:nvPr>
        </p:nvSpPr>
        <p:spPr/>
        <p:txBody>
          <a:bodyPr/>
          <a:lstStyle/>
          <a:p>
            <a:r>
              <a:rPr lang="lt-LT" dirty="0"/>
              <a:t>Gauti PĮP, per 2025 m. sudarytos sutartys su CVPA</a:t>
            </a:r>
          </a:p>
        </p:txBody>
      </p:sp>
      <p:graphicFrame>
        <p:nvGraphicFramePr>
          <p:cNvPr id="4" name="Turinio vietos rezervavimo ženklas 3">
            <a:extLst>
              <a:ext uri="{FF2B5EF4-FFF2-40B4-BE49-F238E27FC236}">
                <a16:creationId xmlns:a16="http://schemas.microsoft.com/office/drawing/2014/main" id="{B57E0C54-4716-A1E9-49E2-70281231B71F}"/>
              </a:ext>
            </a:extLst>
          </p:cNvPr>
          <p:cNvGraphicFramePr>
            <a:graphicFrameLocks noGrp="1"/>
          </p:cNvGraphicFramePr>
          <p:nvPr>
            <p:ph idx="1"/>
            <p:extLst>
              <p:ext uri="{D42A27DB-BD31-4B8C-83A1-F6EECF244321}">
                <p14:modId xmlns:p14="http://schemas.microsoft.com/office/powerpoint/2010/main" val="2530833858"/>
              </p:ext>
            </p:extLst>
          </p:nvPr>
        </p:nvGraphicFramePr>
        <p:xfrm>
          <a:off x="1097281" y="2064327"/>
          <a:ext cx="10058398" cy="3588328"/>
        </p:xfrm>
        <a:graphic>
          <a:graphicData uri="http://schemas.openxmlformats.org/drawingml/2006/table">
            <a:tbl>
              <a:tblPr firstRow="1" firstCol="1" bandRow="1">
                <a:tableStyleId>{5C22544A-7EE6-4342-B048-85BDC9FD1C3A}</a:tableStyleId>
              </a:tblPr>
              <a:tblGrid>
                <a:gridCol w="548313">
                  <a:extLst>
                    <a:ext uri="{9D8B030D-6E8A-4147-A177-3AD203B41FA5}">
                      <a16:colId xmlns:a16="http://schemas.microsoft.com/office/drawing/2014/main" val="1525681702"/>
                    </a:ext>
                  </a:extLst>
                </a:gridCol>
                <a:gridCol w="1138574">
                  <a:extLst>
                    <a:ext uri="{9D8B030D-6E8A-4147-A177-3AD203B41FA5}">
                      <a16:colId xmlns:a16="http://schemas.microsoft.com/office/drawing/2014/main" val="4190672145"/>
                    </a:ext>
                  </a:extLst>
                </a:gridCol>
                <a:gridCol w="1737823">
                  <a:extLst>
                    <a:ext uri="{9D8B030D-6E8A-4147-A177-3AD203B41FA5}">
                      <a16:colId xmlns:a16="http://schemas.microsoft.com/office/drawing/2014/main" val="2872318088"/>
                    </a:ext>
                  </a:extLst>
                </a:gridCol>
                <a:gridCol w="1840694">
                  <a:extLst>
                    <a:ext uri="{9D8B030D-6E8A-4147-A177-3AD203B41FA5}">
                      <a16:colId xmlns:a16="http://schemas.microsoft.com/office/drawing/2014/main" val="1365480627"/>
                    </a:ext>
                  </a:extLst>
                </a:gridCol>
                <a:gridCol w="1449185">
                  <a:extLst>
                    <a:ext uri="{9D8B030D-6E8A-4147-A177-3AD203B41FA5}">
                      <a16:colId xmlns:a16="http://schemas.microsoft.com/office/drawing/2014/main" val="3210057673"/>
                    </a:ext>
                  </a:extLst>
                </a:gridCol>
                <a:gridCol w="1065664">
                  <a:extLst>
                    <a:ext uri="{9D8B030D-6E8A-4147-A177-3AD203B41FA5}">
                      <a16:colId xmlns:a16="http://schemas.microsoft.com/office/drawing/2014/main" val="2903617343"/>
                    </a:ext>
                  </a:extLst>
                </a:gridCol>
                <a:gridCol w="1170534">
                  <a:extLst>
                    <a:ext uri="{9D8B030D-6E8A-4147-A177-3AD203B41FA5}">
                      <a16:colId xmlns:a16="http://schemas.microsoft.com/office/drawing/2014/main" val="2994395871"/>
                    </a:ext>
                  </a:extLst>
                </a:gridCol>
                <a:gridCol w="1107611">
                  <a:extLst>
                    <a:ext uri="{9D8B030D-6E8A-4147-A177-3AD203B41FA5}">
                      <a16:colId xmlns:a16="http://schemas.microsoft.com/office/drawing/2014/main" val="3139377930"/>
                    </a:ext>
                  </a:extLst>
                </a:gridCol>
              </a:tblGrid>
              <a:tr h="1611086">
                <a:tc>
                  <a:txBody>
                    <a:bodyPr/>
                    <a:lstStyle/>
                    <a:p>
                      <a:pPr>
                        <a:buNone/>
                      </a:pPr>
                      <a:r>
                        <a:rPr lang="lt-LT" sz="1100" dirty="0">
                          <a:effectLst/>
                        </a:rPr>
                        <a:t>Eil.</a:t>
                      </a:r>
                      <a:br>
                        <a:rPr lang="lt-LT" sz="1100" dirty="0">
                          <a:effectLst/>
                        </a:rPr>
                      </a:br>
                      <a:r>
                        <a:rPr lang="lt-LT" sz="1100" dirty="0">
                          <a:effectLst/>
                        </a:rPr>
                        <a:t> Nr.</a:t>
                      </a:r>
                      <a:endParaRPr lang="lt-L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lt-LT" sz="1100" dirty="0">
                          <a:effectLst/>
                        </a:rPr>
                        <a:t>Projekto kodas</a:t>
                      </a:r>
                      <a:endParaRPr lang="lt-L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lt-LT" sz="1100">
                          <a:effectLst/>
                        </a:rPr>
                        <a:t>Projekto pavadinimas</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lt-LT" sz="1100">
                          <a:effectLst/>
                        </a:rPr>
                        <a:t>Projekto vykdytojo pavadinimas</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lt-LT" sz="1100">
                          <a:effectLst/>
                        </a:rPr>
                        <a:t>Projekto sutarties pradžios (įsigaliojimo) data</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lt-LT" sz="1100">
                          <a:effectLst/>
                        </a:rPr>
                        <a:t>Projekto išlaidų bendra suma, Eur </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lt-LT" sz="1100">
                          <a:effectLst/>
                        </a:rPr>
                        <a:t>Bendra projekto paramos suma, Eur</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lt-LT" sz="1100">
                          <a:effectLst/>
                        </a:rPr>
                        <a:t>Nuosavas įnašas, Eur</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1531974"/>
                  </a:ext>
                </a:extLst>
              </a:tr>
              <a:tr h="1288869">
                <a:tc>
                  <a:txBody>
                    <a:bodyPr/>
                    <a:lstStyle/>
                    <a:p>
                      <a:pPr algn="ctr">
                        <a:buNone/>
                      </a:pPr>
                      <a:r>
                        <a:rPr lang="lt-LT" sz="1100">
                          <a:effectLst/>
                        </a:rPr>
                        <a:t>3</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buNone/>
                      </a:pPr>
                      <a:r>
                        <a:rPr lang="lt-LT" sz="1100" dirty="0">
                          <a:effectLst/>
                        </a:rPr>
                        <a:t>11-210-K-0001</a:t>
                      </a:r>
                      <a:endParaRPr lang="lt-L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Ilgaamžiškumas per fizinį ir dvasinį aktyvumą</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Bendruomenė "Kelmės bočiai"</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2025-12-10</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32 158,63</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29 746,73</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2 411,90</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05054122"/>
                  </a:ext>
                </a:extLst>
              </a:tr>
              <a:tr h="688373">
                <a:tc>
                  <a:txBody>
                    <a:bodyPr/>
                    <a:lstStyle/>
                    <a:p>
                      <a:pPr algn="ctr">
                        <a:buNone/>
                      </a:pPr>
                      <a:r>
                        <a:rPr lang="lt-LT" sz="1100">
                          <a:effectLst/>
                        </a:rPr>
                        <a:t>4</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buNone/>
                      </a:pPr>
                      <a:r>
                        <a:rPr lang="lt-LT" sz="1100">
                          <a:effectLst/>
                        </a:rPr>
                        <a:t>11-210-K-0002</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"Mes kartu"</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Asociacija "Mes kartu"</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2025-12-12</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32 080,31</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a:effectLst/>
                        </a:rPr>
                        <a:t>29 674,28</a:t>
                      </a:r>
                      <a:endParaRPr lang="lt-LT"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lt-LT" sz="1100" dirty="0">
                          <a:effectLst/>
                        </a:rPr>
                        <a:t>2 406,03</a:t>
                      </a:r>
                      <a:endParaRPr lang="lt-LT"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1368144"/>
                  </a:ext>
                </a:extLst>
              </a:tr>
            </a:tbl>
          </a:graphicData>
        </a:graphic>
      </p:graphicFrame>
      <p:pic>
        <p:nvPicPr>
          <p:cNvPr id="3" name="Paveikslėlis 2">
            <a:extLst>
              <a:ext uri="{FF2B5EF4-FFF2-40B4-BE49-F238E27FC236}">
                <a16:creationId xmlns:a16="http://schemas.microsoft.com/office/drawing/2014/main" id="{B7910623-6474-1AF2-E50F-7A1BB6F69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6586" y="5979622"/>
            <a:ext cx="3255414" cy="683637"/>
          </a:xfrm>
          <a:prstGeom prst="rect">
            <a:avLst/>
          </a:prstGeom>
        </p:spPr>
      </p:pic>
    </p:spTree>
    <p:extLst>
      <p:ext uri="{BB962C8B-B14F-4D97-AF65-F5344CB8AC3E}">
        <p14:creationId xmlns:p14="http://schemas.microsoft.com/office/powerpoint/2010/main" val="335630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2615257-C4F4-10BD-E224-D171C629DCA3}"/>
              </a:ext>
            </a:extLst>
          </p:cNvPr>
          <p:cNvSpPr>
            <a:spLocks noGrp="1"/>
          </p:cNvSpPr>
          <p:nvPr>
            <p:ph type="title"/>
          </p:nvPr>
        </p:nvSpPr>
        <p:spPr/>
        <p:txBody>
          <a:bodyPr/>
          <a:lstStyle/>
          <a:p>
            <a:r>
              <a:rPr lang="lt-LT" dirty="0"/>
              <a:t>2025 m. veiklos</a:t>
            </a:r>
          </a:p>
        </p:txBody>
      </p:sp>
      <p:pic>
        <p:nvPicPr>
          <p:cNvPr id="5" name="Turinio vietos rezervavimo ženklas 4">
            <a:extLst>
              <a:ext uri="{FF2B5EF4-FFF2-40B4-BE49-F238E27FC236}">
                <a16:creationId xmlns:a16="http://schemas.microsoft.com/office/drawing/2014/main" id="{6E3D33FE-D022-C938-C77D-29B827119840}"/>
              </a:ext>
            </a:extLst>
          </p:cNvPr>
          <p:cNvPicPr>
            <a:picLocks noGrp="1" noChangeAspect="1"/>
          </p:cNvPicPr>
          <p:nvPr>
            <p:ph idx="1"/>
          </p:nvPr>
        </p:nvPicPr>
        <p:blipFill>
          <a:blip r:embed="rId2"/>
          <a:stretch>
            <a:fillRect/>
          </a:stretch>
        </p:blipFill>
        <p:spPr>
          <a:xfrm>
            <a:off x="3462993" y="1846263"/>
            <a:ext cx="5326340" cy="4022725"/>
          </a:xfrm>
          <a:prstGeom prst="rect">
            <a:avLst/>
          </a:prstGeom>
        </p:spPr>
      </p:pic>
      <p:pic>
        <p:nvPicPr>
          <p:cNvPr id="3" name="Paveikslėlis 2">
            <a:extLst>
              <a:ext uri="{FF2B5EF4-FFF2-40B4-BE49-F238E27FC236}">
                <a16:creationId xmlns:a16="http://schemas.microsoft.com/office/drawing/2014/main" id="{11961354-A7C4-98F2-CB65-0E480D7C0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586" y="6032320"/>
            <a:ext cx="3255414" cy="683637"/>
          </a:xfrm>
          <a:prstGeom prst="rect">
            <a:avLst/>
          </a:prstGeom>
        </p:spPr>
      </p:pic>
    </p:spTree>
    <p:extLst>
      <p:ext uri="{BB962C8B-B14F-4D97-AF65-F5344CB8AC3E}">
        <p14:creationId xmlns:p14="http://schemas.microsoft.com/office/powerpoint/2010/main" val="2865737440"/>
      </p:ext>
    </p:extLst>
  </p:cSld>
  <p:clrMapOvr>
    <a:masterClrMapping/>
  </p:clrMapOvr>
</p:sld>
</file>

<file path=ppt/theme/theme1.xml><?xml version="1.0" encoding="utf-8"?>
<a:theme xmlns:a="http://schemas.openxmlformats.org/drawingml/2006/main" name="Retrospektyvinė">
  <a:themeElements>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125</TotalTime>
  <Words>479</Words>
  <Application>Microsoft Office PowerPoint</Application>
  <PresentationFormat>Plačiaekranė</PresentationFormat>
  <Paragraphs>73</Paragraphs>
  <Slides>11</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11</vt:i4>
      </vt:variant>
    </vt:vector>
  </HeadingPairs>
  <TitlesOfParts>
    <vt:vector size="15" baseType="lpstr">
      <vt:lpstr>Calibri</vt:lpstr>
      <vt:lpstr>Calibri Light</vt:lpstr>
      <vt:lpstr>Times New Roman</vt:lpstr>
      <vt:lpstr>Retrospektyvinė</vt:lpstr>
      <vt:lpstr>Kelmės miesto vietos veiklos grupės 2023–2029 m. vietos plėtros strategijos įgyvendinimas</vt:lpstr>
      <vt:lpstr>Strategijos patvirtinimas</vt:lpstr>
      <vt:lpstr>2025 m. organizuoti VVG narių susirinkimai</vt:lpstr>
      <vt:lpstr>Kvietimų tvirtinimas</vt:lpstr>
      <vt:lpstr>Kvietimų tvirtinimas</vt:lpstr>
      <vt:lpstr>Kvietimų tvirtinimas</vt:lpstr>
      <vt:lpstr>Gauti PĮP, per 2025 m. sudarytos sutartys su CVPA</vt:lpstr>
      <vt:lpstr>Gauti PĮP, per 2025 m. sudarytos sutartys su CVPA</vt:lpstr>
      <vt:lpstr>2025 m. veiklos</vt:lpstr>
      <vt:lpstr>2025 m. veiklos</vt:lpstr>
      <vt:lpstr>2025 m. veiklos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Lina Urbutytė</dc:creator>
  <cp:lastModifiedBy>Lina Urbutytė</cp:lastModifiedBy>
  <cp:revision>16</cp:revision>
  <dcterms:created xsi:type="dcterms:W3CDTF">2026-03-27T09:19:26Z</dcterms:created>
  <dcterms:modified xsi:type="dcterms:W3CDTF">2026-03-31T08:03:44Z</dcterms:modified>
</cp:coreProperties>
</file>