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grandir Narrow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eague Spartan" panose="020B0604020202020204" charset="0"/>
      <p:regular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Open Sauce Light" panose="020B0604020202020204" charset="0"/>
      <p:regular r:id="rId19"/>
    </p:embeddedFont>
    <p:embeddedFont>
      <p:font typeface="Open Sauce Medium" panose="020B0604020202020204" charset="0"/>
      <p:regular r:id="rId20"/>
    </p:embeddedFont>
    <p:embeddedFont>
      <p:font typeface="Public Sans" panose="020B0604020202020204" charset="0"/>
      <p:regular r:id="rId21"/>
    </p:embeddedFont>
    <p:embeddedFont>
      <p:font typeface="Public Sans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7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svg"/><Relationship Id="rId3" Type="http://schemas.openxmlformats.org/officeDocument/2006/relationships/image" Target="../media/image10.svg"/><Relationship Id="rId21" Type="http://schemas.openxmlformats.org/officeDocument/2006/relationships/image" Target="../media/image4.jp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svg"/><Relationship Id="rId7" Type="http://schemas.openxmlformats.org/officeDocument/2006/relationships/image" Target="../media/image31.svg"/><Relationship Id="rId12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svg"/><Relationship Id="rId3" Type="http://schemas.openxmlformats.org/officeDocument/2006/relationships/image" Target="../media/image10.svg"/><Relationship Id="rId7" Type="http://schemas.openxmlformats.org/officeDocument/2006/relationships/image" Target="../media/image39.svg"/><Relationship Id="rId12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1.sv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1.svg"/><Relationship Id="rId18" Type="http://schemas.openxmlformats.org/officeDocument/2006/relationships/image" Target="../media/image34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12" Type="http://schemas.openxmlformats.org/officeDocument/2006/relationships/image" Target="../media/image30.png"/><Relationship Id="rId17" Type="http://schemas.openxmlformats.org/officeDocument/2006/relationships/image" Target="../media/image33.svg"/><Relationship Id="rId2" Type="http://schemas.openxmlformats.org/officeDocument/2006/relationships/image" Target="../media/image9.png"/><Relationship Id="rId16" Type="http://schemas.openxmlformats.org/officeDocument/2006/relationships/image" Target="../media/image32.png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9.svg"/><Relationship Id="rId5" Type="http://schemas.openxmlformats.org/officeDocument/2006/relationships/image" Target="../media/image43.svg"/><Relationship Id="rId15" Type="http://schemas.openxmlformats.org/officeDocument/2006/relationships/image" Target="../media/image41.svg"/><Relationship Id="rId10" Type="http://schemas.openxmlformats.org/officeDocument/2006/relationships/image" Target="../media/image28.png"/><Relationship Id="rId19" Type="http://schemas.openxmlformats.org/officeDocument/2006/relationships/image" Target="../media/image35.svg"/><Relationship Id="rId4" Type="http://schemas.openxmlformats.org/officeDocument/2006/relationships/image" Target="../media/image42.png"/><Relationship Id="rId9" Type="http://schemas.openxmlformats.org/officeDocument/2006/relationships/image" Target="../media/image39.sv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7453">
            <a:off x="-212140" y="-387358"/>
            <a:ext cx="18712279" cy="11061715"/>
          </a:xfrm>
          <a:custGeom>
            <a:avLst/>
            <a:gdLst/>
            <a:ahLst/>
            <a:cxnLst/>
            <a:rect l="l" t="t" r="r" b="b"/>
            <a:pathLst>
              <a:path w="18712279" h="11061715">
                <a:moveTo>
                  <a:pt x="441100" y="0"/>
                </a:moveTo>
                <a:lnTo>
                  <a:pt x="18712280" y="784177"/>
                </a:lnTo>
                <a:lnTo>
                  <a:pt x="18271180" y="11061716"/>
                </a:lnTo>
                <a:lnTo>
                  <a:pt x="0" y="10277539"/>
                </a:lnTo>
                <a:lnTo>
                  <a:pt x="441100" y="0"/>
                </a:lnTo>
                <a:close/>
              </a:path>
            </a:pathLst>
          </a:custGeom>
          <a:blipFill>
            <a:blip r:embed="rId2"/>
            <a:stretch>
              <a:fillRect l="-9549" t="-14710" r="-62593" b="-490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4160" y="1182238"/>
            <a:ext cx="324049" cy="402318"/>
          </a:xfrm>
          <a:custGeom>
            <a:avLst/>
            <a:gdLst/>
            <a:ahLst/>
            <a:cxnLst/>
            <a:rect l="l" t="t" r="r" b="b"/>
            <a:pathLst>
              <a:path w="324049" h="402318">
                <a:moveTo>
                  <a:pt x="0" y="0"/>
                </a:moveTo>
                <a:lnTo>
                  <a:pt x="324049" y="0"/>
                </a:lnTo>
                <a:lnTo>
                  <a:pt x="324049" y="402318"/>
                </a:lnTo>
                <a:lnTo>
                  <a:pt x="0" y="402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564160" y="6338482"/>
            <a:ext cx="9526284" cy="0"/>
          </a:xfrm>
          <a:prstGeom prst="line">
            <a:avLst/>
          </a:prstGeom>
          <a:ln w="76200" cap="rnd">
            <a:solidFill>
              <a:srgbClr val="F5F5F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83037" y="3426116"/>
            <a:ext cx="13267967" cy="325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4"/>
              </a:lnSpc>
            </a:pPr>
            <a:r>
              <a:rPr lang="en-US" sz="5813" spc="418">
                <a:solidFill>
                  <a:srgbClr val="FFFFFF"/>
                </a:solidFill>
                <a:latin typeface="Open Sauce Medium"/>
              </a:rPr>
              <a:t>KELMĖS MIESTO VIETOS VEIKLOS GRUPĖS 2023-2029 M. VIETOS PLĖTROS STRATEGIJA</a:t>
            </a:r>
          </a:p>
          <a:p>
            <a:pPr>
              <a:lnSpc>
                <a:spcPts val="6394"/>
              </a:lnSpc>
            </a:pPr>
            <a:endParaRPr lang="en-US" sz="5813" spc="418">
              <a:solidFill>
                <a:srgbClr val="FFFFFF"/>
              </a:solidFill>
              <a:latin typeface="Open Sauce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36054" y="1125088"/>
            <a:ext cx="3184003" cy="479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8"/>
              </a:lnSpc>
            </a:pPr>
            <a:r>
              <a:rPr lang="en-US" sz="2789" spc="209">
                <a:solidFill>
                  <a:srgbClr val="FFFFFF"/>
                </a:solidFill>
                <a:latin typeface="Agrandir Narrow Bold"/>
              </a:rPr>
              <a:t>Kelmės miestas</a:t>
            </a: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FC637DEC-DD77-F3C7-A298-E30031A03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25845"/>
            <a:ext cx="5105400" cy="1072134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489BF2E-5183-C9F9-414B-8895B3C87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02" y="1905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356" t="-19866" r="-347" b="-3383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76557" y="927772"/>
            <a:ext cx="11910046" cy="8593689"/>
          </a:xfrm>
          <a:custGeom>
            <a:avLst/>
            <a:gdLst/>
            <a:ahLst/>
            <a:cxnLst/>
            <a:rect l="l" t="t" r="r" b="b"/>
            <a:pathLst>
              <a:path w="11910046" h="8593689">
                <a:moveTo>
                  <a:pt x="0" y="0"/>
                </a:moveTo>
                <a:lnTo>
                  <a:pt x="11910046" y="0"/>
                </a:lnTo>
                <a:lnTo>
                  <a:pt x="11910046" y="8593689"/>
                </a:lnTo>
                <a:lnTo>
                  <a:pt x="0" y="8593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35E7262-6E2E-1F04-2A83-ED5E5EA0D4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521461"/>
            <a:ext cx="3472543" cy="7292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15114">
            <a:off x="11209734" y="1419185"/>
            <a:ext cx="15802157" cy="9423832"/>
          </a:xfrm>
          <a:custGeom>
            <a:avLst/>
            <a:gdLst/>
            <a:ahLst/>
            <a:cxnLst/>
            <a:rect l="l" t="t" r="r" b="b"/>
            <a:pathLst>
              <a:path w="15802157" h="9423832">
                <a:moveTo>
                  <a:pt x="0" y="0"/>
                </a:moveTo>
                <a:lnTo>
                  <a:pt x="15802158" y="0"/>
                </a:lnTo>
                <a:lnTo>
                  <a:pt x="15802158" y="9423832"/>
                </a:lnTo>
                <a:lnTo>
                  <a:pt x="0" y="9423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6850516" y="5282070"/>
            <a:ext cx="1052093" cy="441879"/>
          </a:xfrm>
          <a:custGeom>
            <a:avLst/>
            <a:gdLst/>
            <a:ahLst/>
            <a:cxnLst/>
            <a:rect l="l" t="t" r="r" b="b"/>
            <a:pathLst>
              <a:path w="1052093" h="441879">
                <a:moveTo>
                  <a:pt x="0" y="0"/>
                </a:moveTo>
                <a:lnTo>
                  <a:pt x="1052092" y="0"/>
                </a:lnTo>
                <a:lnTo>
                  <a:pt x="1052092" y="441879"/>
                </a:lnTo>
                <a:lnTo>
                  <a:pt x="0" y="441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3315640" y="5282070"/>
            <a:ext cx="1052093" cy="441879"/>
          </a:xfrm>
          <a:custGeom>
            <a:avLst/>
            <a:gdLst/>
            <a:ahLst/>
            <a:cxnLst/>
            <a:rect l="l" t="t" r="r" b="b"/>
            <a:pathLst>
              <a:path w="1052093" h="441879">
                <a:moveTo>
                  <a:pt x="0" y="0"/>
                </a:moveTo>
                <a:lnTo>
                  <a:pt x="1052093" y="0"/>
                </a:lnTo>
                <a:lnTo>
                  <a:pt x="1052093" y="441879"/>
                </a:lnTo>
                <a:lnTo>
                  <a:pt x="0" y="441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10385392" y="5282070"/>
            <a:ext cx="1052093" cy="441879"/>
          </a:xfrm>
          <a:custGeom>
            <a:avLst/>
            <a:gdLst/>
            <a:ahLst/>
            <a:cxnLst/>
            <a:rect l="l" t="t" r="r" b="b"/>
            <a:pathLst>
              <a:path w="1052093" h="441879">
                <a:moveTo>
                  <a:pt x="0" y="0"/>
                </a:moveTo>
                <a:lnTo>
                  <a:pt x="1052092" y="0"/>
                </a:lnTo>
                <a:lnTo>
                  <a:pt x="1052092" y="441879"/>
                </a:lnTo>
                <a:lnTo>
                  <a:pt x="0" y="441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3916819" y="5282070"/>
            <a:ext cx="1052093" cy="441879"/>
          </a:xfrm>
          <a:custGeom>
            <a:avLst/>
            <a:gdLst/>
            <a:ahLst/>
            <a:cxnLst/>
            <a:rect l="l" t="t" r="r" b="b"/>
            <a:pathLst>
              <a:path w="1052093" h="441879">
                <a:moveTo>
                  <a:pt x="0" y="0"/>
                </a:moveTo>
                <a:lnTo>
                  <a:pt x="1052093" y="0"/>
                </a:lnTo>
                <a:lnTo>
                  <a:pt x="1052093" y="441879"/>
                </a:lnTo>
                <a:lnTo>
                  <a:pt x="0" y="441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74248" y="3735572"/>
            <a:ext cx="3534876" cy="1767438"/>
          </a:xfrm>
          <a:custGeom>
            <a:avLst/>
            <a:gdLst/>
            <a:ahLst/>
            <a:cxnLst/>
            <a:rect l="l" t="t" r="r" b="b"/>
            <a:pathLst>
              <a:path w="3534876" h="1767438">
                <a:moveTo>
                  <a:pt x="0" y="0"/>
                </a:moveTo>
                <a:lnTo>
                  <a:pt x="3534876" y="0"/>
                </a:lnTo>
                <a:lnTo>
                  <a:pt x="3534876" y="1767438"/>
                </a:lnTo>
                <a:lnTo>
                  <a:pt x="0" y="17674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04963" y="2293441"/>
            <a:ext cx="2873446" cy="2884262"/>
          </a:xfrm>
          <a:custGeom>
            <a:avLst/>
            <a:gdLst/>
            <a:ahLst/>
            <a:cxnLst/>
            <a:rect l="l" t="t" r="r" b="b"/>
            <a:pathLst>
              <a:path w="2873446" h="2884262">
                <a:moveTo>
                  <a:pt x="0" y="0"/>
                </a:moveTo>
                <a:lnTo>
                  <a:pt x="2873447" y="0"/>
                </a:lnTo>
                <a:lnTo>
                  <a:pt x="2873447" y="2884262"/>
                </a:lnTo>
                <a:lnTo>
                  <a:pt x="0" y="28842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V="1">
            <a:off x="5609124" y="1968134"/>
            <a:ext cx="3534876" cy="1767438"/>
          </a:xfrm>
          <a:custGeom>
            <a:avLst/>
            <a:gdLst/>
            <a:ahLst/>
            <a:cxnLst/>
            <a:rect l="l" t="t" r="r" b="b"/>
            <a:pathLst>
              <a:path w="3534876" h="1767438">
                <a:moveTo>
                  <a:pt x="0" y="1767438"/>
                </a:moveTo>
                <a:lnTo>
                  <a:pt x="3534876" y="1767438"/>
                </a:lnTo>
                <a:lnTo>
                  <a:pt x="3534876" y="0"/>
                </a:lnTo>
                <a:lnTo>
                  <a:pt x="0" y="0"/>
                </a:lnTo>
                <a:lnTo>
                  <a:pt x="0" y="1767438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39839" y="2293441"/>
            <a:ext cx="2873446" cy="2884262"/>
          </a:xfrm>
          <a:custGeom>
            <a:avLst/>
            <a:gdLst/>
            <a:ahLst/>
            <a:cxnLst/>
            <a:rect l="l" t="t" r="r" b="b"/>
            <a:pathLst>
              <a:path w="2873446" h="2884262">
                <a:moveTo>
                  <a:pt x="0" y="0"/>
                </a:moveTo>
                <a:lnTo>
                  <a:pt x="2873446" y="0"/>
                </a:lnTo>
                <a:lnTo>
                  <a:pt x="2873446" y="2884262"/>
                </a:lnTo>
                <a:lnTo>
                  <a:pt x="0" y="28842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44000" y="3735572"/>
            <a:ext cx="3534876" cy="1767438"/>
          </a:xfrm>
          <a:custGeom>
            <a:avLst/>
            <a:gdLst/>
            <a:ahLst/>
            <a:cxnLst/>
            <a:rect l="l" t="t" r="r" b="b"/>
            <a:pathLst>
              <a:path w="3534876" h="1767438">
                <a:moveTo>
                  <a:pt x="0" y="0"/>
                </a:moveTo>
                <a:lnTo>
                  <a:pt x="3534876" y="0"/>
                </a:lnTo>
                <a:lnTo>
                  <a:pt x="3534876" y="1767438"/>
                </a:lnTo>
                <a:lnTo>
                  <a:pt x="0" y="17674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74715" y="2293441"/>
            <a:ext cx="2873446" cy="2884262"/>
          </a:xfrm>
          <a:custGeom>
            <a:avLst/>
            <a:gdLst/>
            <a:ahLst/>
            <a:cxnLst/>
            <a:rect l="l" t="t" r="r" b="b"/>
            <a:pathLst>
              <a:path w="2873446" h="2884262">
                <a:moveTo>
                  <a:pt x="0" y="0"/>
                </a:moveTo>
                <a:lnTo>
                  <a:pt x="2873446" y="0"/>
                </a:lnTo>
                <a:lnTo>
                  <a:pt x="2873446" y="2884262"/>
                </a:lnTo>
                <a:lnTo>
                  <a:pt x="0" y="28842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V="1">
            <a:off x="12678876" y="1968134"/>
            <a:ext cx="3534876" cy="1767438"/>
          </a:xfrm>
          <a:custGeom>
            <a:avLst/>
            <a:gdLst/>
            <a:ahLst/>
            <a:cxnLst/>
            <a:rect l="l" t="t" r="r" b="b"/>
            <a:pathLst>
              <a:path w="3534876" h="1767438">
                <a:moveTo>
                  <a:pt x="0" y="1767438"/>
                </a:moveTo>
                <a:lnTo>
                  <a:pt x="3534876" y="1767438"/>
                </a:lnTo>
                <a:lnTo>
                  <a:pt x="3534876" y="0"/>
                </a:lnTo>
                <a:lnTo>
                  <a:pt x="0" y="0"/>
                </a:lnTo>
                <a:lnTo>
                  <a:pt x="0" y="1767438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09590" y="2293441"/>
            <a:ext cx="2873446" cy="2884262"/>
          </a:xfrm>
          <a:custGeom>
            <a:avLst/>
            <a:gdLst/>
            <a:ahLst/>
            <a:cxnLst/>
            <a:rect l="l" t="t" r="r" b="b"/>
            <a:pathLst>
              <a:path w="2873446" h="2884262">
                <a:moveTo>
                  <a:pt x="0" y="0"/>
                </a:moveTo>
                <a:lnTo>
                  <a:pt x="2873447" y="0"/>
                </a:lnTo>
                <a:lnTo>
                  <a:pt x="2873447" y="2884262"/>
                </a:lnTo>
                <a:lnTo>
                  <a:pt x="0" y="28842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838238" y="1910984"/>
            <a:ext cx="10604627" cy="47625"/>
            <a:chOff x="0" y="0"/>
            <a:chExt cx="2792988" cy="1254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92988" cy="12543"/>
            </a:xfrm>
            <a:custGeom>
              <a:avLst/>
              <a:gdLst/>
              <a:ahLst/>
              <a:cxnLst/>
              <a:rect l="l" t="t" r="r" b="b"/>
              <a:pathLst>
                <a:path w="2792988" h="12543">
                  <a:moveTo>
                    <a:pt x="0" y="0"/>
                  </a:moveTo>
                  <a:lnTo>
                    <a:pt x="2792988" y="0"/>
                  </a:lnTo>
                  <a:lnTo>
                    <a:pt x="2792988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202A2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92988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329439" y="6083476"/>
            <a:ext cx="281415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B3F03"/>
                </a:solidFill>
                <a:latin typeface="League Spartan"/>
              </a:rPr>
              <a:t>GALIMYBĖS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15081" y="3022377"/>
            <a:ext cx="1053212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202A2B"/>
                </a:solidFill>
                <a:latin typeface="League Spartan"/>
              </a:rPr>
              <a:t>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10701" y="6083476"/>
            <a:ext cx="191213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1382C2"/>
                </a:solidFill>
                <a:latin typeface="League Spartan"/>
              </a:rPr>
              <a:t>STIPRYBĖS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20613" y="6083476"/>
            <a:ext cx="170156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D2F7B"/>
                </a:solidFill>
                <a:latin typeface="League Spartan"/>
              </a:rPr>
              <a:t>GRĖSMĖS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03072" y="6083476"/>
            <a:ext cx="2397140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9978"/>
                </a:solidFill>
                <a:latin typeface="League Spartan"/>
              </a:rPr>
              <a:t>SILPNYBĖS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1970" y="157114"/>
            <a:ext cx="1688406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202A2B"/>
                </a:solidFill>
                <a:latin typeface="League Spartan"/>
              </a:rPr>
              <a:t>STIPRYBIŲ, SILPNYBIŲ, GALIMYBIŲ IR GRĖSMIŲ (SSGG) ANALIZĖ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09590" y="3020528"/>
            <a:ext cx="1533944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202A2B"/>
                </a:solidFill>
                <a:latin typeface="League Spartan"/>
              </a:rPr>
              <a:t>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82250" y="3022377"/>
            <a:ext cx="1286569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202A2B"/>
                </a:solidFill>
                <a:latin typeface="League Spartan"/>
              </a:rPr>
              <a:t>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979237" y="3020528"/>
            <a:ext cx="927256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202A2B"/>
                </a:solidFill>
                <a:latin typeface="League Spartan"/>
              </a:rPr>
              <a:t>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98657" y="6744511"/>
            <a:ext cx="3079752" cy="136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Socialines paslaugas teikiančių įstaigų ir jų teikiamų paslaugų koncentracija</a:t>
            </a:r>
          </a:p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 Kelmės mieste Išaugęs gyventojų verslumas</a:t>
            </a:r>
          </a:p>
          <a:p>
            <a:pPr>
              <a:lnSpc>
                <a:spcPts val="1819"/>
              </a:lnSpc>
            </a:pPr>
            <a:endParaRPr lang="en-US" sz="1299">
              <a:solidFill>
                <a:srgbClr val="202A2B"/>
              </a:solidFill>
              <a:latin typeface="Montserra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187237" y="6420661"/>
            <a:ext cx="3936772" cy="251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Išaugęs socialiai pažeidžiamų asmenų skaičius bei jiems teikiamų socialinių paslaugų poreikis </a:t>
            </a:r>
          </a:p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Aukštas skurdo rizikos lygis bei didelis skaičius asmenų, gaunančių socialinę pašalpą</a:t>
            </a:r>
          </a:p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Santykinai aukštas nedarbo lygis, reikšmingai išaugusi bedarbių virš 55 m. dalis</a:t>
            </a:r>
          </a:p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Nepakankamas NVO įsitraukimas į socialinių paslaugų teikimą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268409" y="6744511"/>
            <a:ext cx="3079752" cy="1367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Viešųjų paslaugų teikimo perdavimas nevyriausybinėms ir bendruomeninėms organizacijoms</a:t>
            </a:r>
          </a:p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Naujojo ES finansavimo periodo galimybės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03285" y="6744511"/>
            <a:ext cx="3079752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Tendencingai senstanti visuomenė</a:t>
            </a:r>
          </a:p>
          <a:p>
            <a:pPr marL="280669" lvl="1" indent="-140335">
              <a:lnSpc>
                <a:spcPts val="1819"/>
              </a:lnSpc>
              <a:buFont typeface="Arial"/>
              <a:buChar char="•"/>
            </a:pPr>
            <a:r>
              <a:rPr lang="en-US" sz="1299">
                <a:solidFill>
                  <a:srgbClr val="202A2B"/>
                </a:solidFill>
                <a:latin typeface="Montserrat"/>
              </a:rPr>
              <a:t>Ekonominė recesija šalyje</a:t>
            </a:r>
          </a:p>
        </p:txBody>
      </p:sp>
      <p:pic>
        <p:nvPicPr>
          <p:cNvPr id="31" name="Paveikslėlis 30">
            <a:extLst>
              <a:ext uri="{FF2B5EF4-FFF2-40B4-BE49-F238E27FC236}">
                <a16:creationId xmlns:a16="http://schemas.microsoft.com/office/drawing/2014/main" id="{F1165CB5-56D2-43E3-4669-9A1051EF02B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7" y="9100183"/>
            <a:ext cx="5105400" cy="10721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0948">
            <a:off x="-1871191" y="7494340"/>
            <a:ext cx="20843800" cy="12430485"/>
          </a:xfrm>
          <a:custGeom>
            <a:avLst/>
            <a:gdLst/>
            <a:ahLst/>
            <a:cxnLst/>
            <a:rect l="l" t="t" r="r" b="b"/>
            <a:pathLst>
              <a:path w="20843800" h="12430485">
                <a:moveTo>
                  <a:pt x="0" y="0"/>
                </a:moveTo>
                <a:lnTo>
                  <a:pt x="20843801" y="0"/>
                </a:lnTo>
                <a:lnTo>
                  <a:pt x="20843801" y="12430484"/>
                </a:lnTo>
                <a:lnTo>
                  <a:pt x="0" y="12430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82275" y="4621851"/>
            <a:ext cx="7527055" cy="2381287"/>
          </a:xfrm>
          <a:custGeom>
            <a:avLst/>
            <a:gdLst/>
            <a:ahLst/>
            <a:cxnLst/>
            <a:rect l="l" t="t" r="r" b="b"/>
            <a:pathLst>
              <a:path w="7527055" h="2381287">
                <a:moveTo>
                  <a:pt x="0" y="0"/>
                </a:moveTo>
                <a:lnTo>
                  <a:pt x="7527055" y="0"/>
                </a:lnTo>
                <a:lnTo>
                  <a:pt x="7527055" y="2381287"/>
                </a:lnTo>
                <a:lnTo>
                  <a:pt x="0" y="238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5008" y="4621851"/>
            <a:ext cx="7354763" cy="2326780"/>
          </a:xfrm>
          <a:custGeom>
            <a:avLst/>
            <a:gdLst/>
            <a:ahLst/>
            <a:cxnLst/>
            <a:rect l="l" t="t" r="r" b="b"/>
            <a:pathLst>
              <a:path w="7354763" h="2326780">
                <a:moveTo>
                  <a:pt x="0" y="0"/>
                </a:moveTo>
                <a:lnTo>
                  <a:pt x="7354763" y="0"/>
                </a:lnTo>
                <a:lnTo>
                  <a:pt x="7354763" y="2326780"/>
                </a:lnTo>
                <a:lnTo>
                  <a:pt x="0" y="23267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49110" y="1540672"/>
            <a:ext cx="8285426" cy="2621208"/>
          </a:xfrm>
          <a:custGeom>
            <a:avLst/>
            <a:gdLst/>
            <a:ahLst/>
            <a:cxnLst/>
            <a:rect l="l" t="t" r="r" b="b"/>
            <a:pathLst>
              <a:path w="8285426" h="2621208">
                <a:moveTo>
                  <a:pt x="0" y="0"/>
                </a:moveTo>
                <a:lnTo>
                  <a:pt x="8285426" y="0"/>
                </a:lnTo>
                <a:lnTo>
                  <a:pt x="8285426" y="2621208"/>
                </a:lnTo>
                <a:lnTo>
                  <a:pt x="0" y="26212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79562">
            <a:off x="4595037" y="1667207"/>
            <a:ext cx="8749470" cy="2503110"/>
            <a:chOff x="0" y="0"/>
            <a:chExt cx="1025832" cy="2934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5832" cy="293477"/>
            </a:xfrm>
            <a:custGeom>
              <a:avLst/>
              <a:gdLst/>
              <a:ahLst/>
              <a:cxnLst/>
              <a:rect l="l" t="t" r="r" b="b"/>
              <a:pathLst>
                <a:path w="1025832" h="293477">
                  <a:moveTo>
                    <a:pt x="512916" y="0"/>
                  </a:moveTo>
                  <a:cubicBezTo>
                    <a:pt x="229640" y="0"/>
                    <a:pt x="0" y="65697"/>
                    <a:pt x="0" y="146739"/>
                  </a:cubicBezTo>
                  <a:cubicBezTo>
                    <a:pt x="0" y="227780"/>
                    <a:pt x="229640" y="293477"/>
                    <a:pt x="512916" y="293477"/>
                  </a:cubicBezTo>
                  <a:cubicBezTo>
                    <a:pt x="796192" y="293477"/>
                    <a:pt x="1025832" y="227780"/>
                    <a:pt x="1025832" y="146739"/>
                  </a:cubicBezTo>
                  <a:cubicBezTo>
                    <a:pt x="1025832" y="65697"/>
                    <a:pt x="796192" y="0"/>
                    <a:pt x="512916" y="0"/>
                  </a:cubicBezTo>
                  <a:close/>
                </a:path>
              </a:pathLst>
            </a:custGeom>
            <a:solidFill>
              <a:srgbClr val="CFAD8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6172" y="8463"/>
              <a:ext cx="833488" cy="257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64569">
            <a:off x="11059171" y="4848087"/>
            <a:ext cx="6857764" cy="2057843"/>
            <a:chOff x="0" y="0"/>
            <a:chExt cx="982088" cy="2947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DF8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68735">
            <a:off x="1804626" y="4831582"/>
            <a:ext cx="6700791" cy="2010739"/>
            <a:chOff x="0" y="0"/>
            <a:chExt cx="982088" cy="294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4899696">
            <a:off x="5452887" y="3725572"/>
            <a:ext cx="1117279" cy="1459628"/>
          </a:xfrm>
          <a:custGeom>
            <a:avLst/>
            <a:gdLst/>
            <a:ahLst/>
            <a:cxnLst/>
            <a:rect l="l" t="t" r="r" b="b"/>
            <a:pathLst>
              <a:path w="1117279" h="1459628">
                <a:moveTo>
                  <a:pt x="0" y="0"/>
                </a:moveTo>
                <a:lnTo>
                  <a:pt x="1117278" y="0"/>
                </a:lnTo>
                <a:lnTo>
                  <a:pt x="1117278" y="1459628"/>
                </a:lnTo>
                <a:lnTo>
                  <a:pt x="0" y="1459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241785" flipH="1">
            <a:off x="12474348" y="3658625"/>
            <a:ext cx="1117279" cy="1459628"/>
          </a:xfrm>
          <a:custGeom>
            <a:avLst/>
            <a:gdLst/>
            <a:ahLst/>
            <a:cxnLst/>
            <a:rect l="l" t="t" r="r" b="b"/>
            <a:pathLst>
              <a:path w="1117279" h="1459628">
                <a:moveTo>
                  <a:pt x="1117279" y="0"/>
                </a:moveTo>
                <a:lnTo>
                  <a:pt x="0" y="0"/>
                </a:lnTo>
                <a:lnTo>
                  <a:pt x="0" y="1459628"/>
                </a:lnTo>
                <a:lnTo>
                  <a:pt x="1117279" y="1459628"/>
                </a:lnTo>
                <a:lnTo>
                  <a:pt x="111727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046096" y="2244240"/>
            <a:ext cx="811833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3400">
                <a:solidFill>
                  <a:srgbClr val="404040"/>
                </a:solidFill>
                <a:latin typeface="Public Sans Bold"/>
              </a:rPr>
              <a:t>Didinti nepalankioje padėtyje esančių Kelmės miesto gyventojų socialinę ir ekonominę įtrauktį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41545" y="5245757"/>
            <a:ext cx="5608515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404040"/>
                </a:solidFill>
                <a:latin typeface="Public Sans Bold"/>
              </a:rPr>
              <a:t>1.2 UŽDAVINYS - Paskatinti aktyvų Kelmės gyventojų dalyvavimą darbo rinkoje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30899" y="5245757"/>
            <a:ext cx="5922983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>
                <a:solidFill>
                  <a:srgbClr val="404040"/>
                </a:solidFill>
                <a:latin typeface="Public Sans Bold"/>
              </a:rPr>
              <a:t>1.1 UŽDAVINYS - Išplėsti Kelmės mieste teikiamų socialinių ir sociokultūrinių paslaugų prieinamumą bei įvairovę</a:t>
            </a:r>
          </a:p>
        </p:txBody>
      </p:sp>
      <p:sp>
        <p:nvSpPr>
          <p:cNvPr id="20" name="Freeform 20"/>
          <p:cNvSpPr/>
          <p:nvPr/>
        </p:nvSpPr>
        <p:spPr>
          <a:xfrm rot="950948">
            <a:off x="7145365" y="-6357566"/>
            <a:ext cx="15897769" cy="9480852"/>
          </a:xfrm>
          <a:custGeom>
            <a:avLst/>
            <a:gdLst/>
            <a:ahLst/>
            <a:cxnLst/>
            <a:rect l="l" t="t" r="r" b="b"/>
            <a:pathLst>
              <a:path w="15897769" h="9480852">
                <a:moveTo>
                  <a:pt x="0" y="0"/>
                </a:moveTo>
                <a:lnTo>
                  <a:pt x="15897769" y="0"/>
                </a:lnTo>
                <a:lnTo>
                  <a:pt x="15897769" y="9480851"/>
                </a:lnTo>
                <a:lnTo>
                  <a:pt x="0" y="9480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133B4E26-9050-B3E3-370B-58E09A10A47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8953500"/>
            <a:ext cx="5105400" cy="10721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0948">
            <a:off x="-2384446" y="10381597"/>
            <a:ext cx="20843800" cy="12430485"/>
          </a:xfrm>
          <a:custGeom>
            <a:avLst/>
            <a:gdLst/>
            <a:ahLst/>
            <a:cxnLst/>
            <a:rect l="l" t="t" r="r" b="b"/>
            <a:pathLst>
              <a:path w="20843800" h="12430485">
                <a:moveTo>
                  <a:pt x="0" y="0"/>
                </a:moveTo>
                <a:lnTo>
                  <a:pt x="20843800" y="0"/>
                </a:lnTo>
                <a:lnTo>
                  <a:pt x="20843800" y="12430484"/>
                </a:lnTo>
                <a:lnTo>
                  <a:pt x="0" y="12430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05010">
            <a:off x="-1127136" y="8383705"/>
            <a:ext cx="18583848" cy="11082731"/>
          </a:xfrm>
          <a:custGeom>
            <a:avLst/>
            <a:gdLst/>
            <a:ahLst/>
            <a:cxnLst/>
            <a:rect l="l" t="t" r="r" b="b"/>
            <a:pathLst>
              <a:path w="18583848" h="11082731">
                <a:moveTo>
                  <a:pt x="0" y="0"/>
                </a:moveTo>
                <a:lnTo>
                  <a:pt x="18583848" y="0"/>
                </a:lnTo>
                <a:lnTo>
                  <a:pt x="18583848" y="11082731"/>
                </a:lnTo>
                <a:lnTo>
                  <a:pt x="0" y="11082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18160">
            <a:off x="12299137" y="5793370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0" y="0"/>
                </a:moveTo>
                <a:lnTo>
                  <a:pt x="1254238" y="0"/>
                </a:lnTo>
                <a:lnTo>
                  <a:pt x="1254238" y="379407"/>
                </a:lnTo>
                <a:lnTo>
                  <a:pt x="0" y="379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141535" flipH="1">
            <a:off x="10748253" y="5503010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1254237" y="0"/>
                </a:moveTo>
                <a:lnTo>
                  <a:pt x="0" y="0"/>
                </a:lnTo>
                <a:lnTo>
                  <a:pt x="0" y="379407"/>
                </a:lnTo>
                <a:lnTo>
                  <a:pt x="1254237" y="379407"/>
                </a:lnTo>
                <a:lnTo>
                  <a:pt x="12542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50077" y="10123254"/>
            <a:ext cx="2372866" cy="750689"/>
          </a:xfrm>
          <a:custGeom>
            <a:avLst/>
            <a:gdLst/>
            <a:ahLst/>
            <a:cxnLst/>
            <a:rect l="l" t="t" r="r" b="b"/>
            <a:pathLst>
              <a:path w="2372866" h="750689">
                <a:moveTo>
                  <a:pt x="0" y="0"/>
                </a:moveTo>
                <a:lnTo>
                  <a:pt x="2372866" y="0"/>
                </a:lnTo>
                <a:lnTo>
                  <a:pt x="2372866" y="750688"/>
                </a:lnTo>
                <a:lnTo>
                  <a:pt x="0" y="7506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190107" flipH="1">
            <a:off x="6280119" y="4741079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1254237" y="0"/>
                </a:moveTo>
                <a:lnTo>
                  <a:pt x="0" y="0"/>
                </a:lnTo>
                <a:lnTo>
                  <a:pt x="0" y="379406"/>
                </a:lnTo>
                <a:lnTo>
                  <a:pt x="1254237" y="379406"/>
                </a:lnTo>
                <a:lnTo>
                  <a:pt x="12542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459318" flipH="1">
            <a:off x="2374991" y="4844743"/>
            <a:ext cx="1062342" cy="321358"/>
          </a:xfrm>
          <a:custGeom>
            <a:avLst/>
            <a:gdLst/>
            <a:ahLst/>
            <a:cxnLst/>
            <a:rect l="l" t="t" r="r" b="b"/>
            <a:pathLst>
              <a:path w="1062342" h="321358">
                <a:moveTo>
                  <a:pt x="1062342" y="0"/>
                </a:moveTo>
                <a:lnTo>
                  <a:pt x="0" y="0"/>
                </a:lnTo>
                <a:lnTo>
                  <a:pt x="0" y="321358"/>
                </a:lnTo>
                <a:lnTo>
                  <a:pt x="1062342" y="321358"/>
                </a:lnTo>
                <a:lnTo>
                  <a:pt x="10623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4806832" y="5285405"/>
            <a:ext cx="744428" cy="379407"/>
          </a:xfrm>
          <a:custGeom>
            <a:avLst/>
            <a:gdLst/>
            <a:ahLst/>
            <a:cxnLst/>
            <a:rect l="l" t="t" r="r" b="b"/>
            <a:pathLst>
              <a:path w="744428" h="379407">
                <a:moveTo>
                  <a:pt x="0" y="0"/>
                </a:moveTo>
                <a:lnTo>
                  <a:pt x="744427" y="0"/>
                </a:lnTo>
                <a:lnTo>
                  <a:pt x="744427" y="379407"/>
                </a:lnTo>
                <a:lnTo>
                  <a:pt x="0" y="379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848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7193" y="5390407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64750" y="3269951"/>
            <a:ext cx="5964888" cy="1887074"/>
          </a:xfrm>
          <a:custGeom>
            <a:avLst/>
            <a:gdLst/>
            <a:ahLst/>
            <a:cxnLst/>
            <a:rect l="l" t="t" r="r" b="b"/>
            <a:pathLst>
              <a:path w="5964888" h="1887074">
                <a:moveTo>
                  <a:pt x="0" y="0"/>
                </a:moveTo>
                <a:lnTo>
                  <a:pt x="5964888" y="0"/>
                </a:lnTo>
                <a:lnTo>
                  <a:pt x="5964888" y="1887074"/>
                </a:lnTo>
                <a:lnTo>
                  <a:pt x="0" y="1887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02699" y="3388266"/>
            <a:ext cx="5654548" cy="1788893"/>
          </a:xfrm>
          <a:custGeom>
            <a:avLst/>
            <a:gdLst/>
            <a:ahLst/>
            <a:cxnLst/>
            <a:rect l="l" t="t" r="r" b="b"/>
            <a:pathLst>
              <a:path w="5654548" h="1788893">
                <a:moveTo>
                  <a:pt x="0" y="0"/>
                </a:moveTo>
                <a:lnTo>
                  <a:pt x="5654547" y="0"/>
                </a:lnTo>
                <a:lnTo>
                  <a:pt x="5654547" y="1788894"/>
                </a:lnTo>
                <a:lnTo>
                  <a:pt x="0" y="1788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746001">
            <a:off x="13799333" y="5382592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0" y="0"/>
                </a:moveTo>
                <a:lnTo>
                  <a:pt x="1254237" y="0"/>
                </a:lnTo>
                <a:lnTo>
                  <a:pt x="1254237" y="379406"/>
                </a:lnTo>
                <a:lnTo>
                  <a:pt x="0" y="3794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025492" y="7136665"/>
            <a:ext cx="2116464" cy="669572"/>
          </a:xfrm>
          <a:custGeom>
            <a:avLst/>
            <a:gdLst/>
            <a:ahLst/>
            <a:cxnLst/>
            <a:rect l="l" t="t" r="r" b="b"/>
            <a:pathLst>
              <a:path w="2116464" h="669572">
                <a:moveTo>
                  <a:pt x="0" y="0"/>
                </a:moveTo>
                <a:lnTo>
                  <a:pt x="2116464" y="0"/>
                </a:lnTo>
                <a:lnTo>
                  <a:pt x="2116464" y="669572"/>
                </a:lnTo>
                <a:lnTo>
                  <a:pt x="0" y="669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045693" y="6260591"/>
            <a:ext cx="3092712" cy="978421"/>
          </a:xfrm>
          <a:custGeom>
            <a:avLst/>
            <a:gdLst/>
            <a:ahLst/>
            <a:cxnLst/>
            <a:rect l="l" t="t" r="r" b="b"/>
            <a:pathLst>
              <a:path w="3092712" h="978421">
                <a:moveTo>
                  <a:pt x="0" y="0"/>
                </a:moveTo>
                <a:lnTo>
                  <a:pt x="3092711" y="0"/>
                </a:lnTo>
                <a:lnTo>
                  <a:pt x="3092711" y="978421"/>
                </a:lnTo>
                <a:lnTo>
                  <a:pt x="0" y="9784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307078" y="6364917"/>
            <a:ext cx="2116464" cy="669572"/>
          </a:xfrm>
          <a:custGeom>
            <a:avLst/>
            <a:gdLst/>
            <a:ahLst/>
            <a:cxnLst/>
            <a:rect l="l" t="t" r="r" b="b"/>
            <a:pathLst>
              <a:path w="2116464" h="669572">
                <a:moveTo>
                  <a:pt x="0" y="0"/>
                </a:moveTo>
                <a:lnTo>
                  <a:pt x="2116465" y="0"/>
                </a:lnTo>
                <a:lnTo>
                  <a:pt x="2116465" y="669572"/>
                </a:lnTo>
                <a:lnTo>
                  <a:pt x="0" y="669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759986" y="38165"/>
            <a:ext cx="8285426" cy="2621208"/>
          </a:xfrm>
          <a:custGeom>
            <a:avLst/>
            <a:gdLst/>
            <a:ahLst/>
            <a:cxnLst/>
            <a:rect l="l" t="t" r="r" b="b"/>
            <a:pathLst>
              <a:path w="8285426" h="2621208">
                <a:moveTo>
                  <a:pt x="0" y="0"/>
                </a:moveTo>
                <a:lnTo>
                  <a:pt x="8285426" y="0"/>
                </a:lnTo>
                <a:lnTo>
                  <a:pt x="8285426" y="2621208"/>
                </a:lnTo>
                <a:lnTo>
                  <a:pt x="0" y="26212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79562">
            <a:off x="5005912" y="75592"/>
            <a:ext cx="8749470" cy="2503110"/>
            <a:chOff x="0" y="0"/>
            <a:chExt cx="1025832" cy="2934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25832" cy="293477"/>
            </a:xfrm>
            <a:custGeom>
              <a:avLst/>
              <a:gdLst/>
              <a:ahLst/>
              <a:cxnLst/>
              <a:rect l="l" t="t" r="r" b="b"/>
              <a:pathLst>
                <a:path w="1025832" h="293477">
                  <a:moveTo>
                    <a:pt x="512916" y="0"/>
                  </a:moveTo>
                  <a:cubicBezTo>
                    <a:pt x="229640" y="0"/>
                    <a:pt x="0" y="65697"/>
                    <a:pt x="0" y="146739"/>
                  </a:cubicBezTo>
                  <a:cubicBezTo>
                    <a:pt x="0" y="227780"/>
                    <a:pt x="229640" y="293477"/>
                    <a:pt x="512916" y="293477"/>
                  </a:cubicBezTo>
                  <a:cubicBezTo>
                    <a:pt x="796192" y="293477"/>
                    <a:pt x="1025832" y="227780"/>
                    <a:pt x="1025832" y="146739"/>
                  </a:cubicBezTo>
                  <a:cubicBezTo>
                    <a:pt x="1025832" y="65697"/>
                    <a:pt x="796192" y="0"/>
                    <a:pt x="512916" y="0"/>
                  </a:cubicBezTo>
                  <a:close/>
                </a:path>
              </a:pathLst>
            </a:custGeom>
            <a:solidFill>
              <a:srgbClr val="CFAD8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96172" y="8463"/>
              <a:ext cx="833488" cy="257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68735">
            <a:off x="2529943" y="3488267"/>
            <a:ext cx="5434501" cy="1630757"/>
            <a:chOff x="0" y="0"/>
            <a:chExt cx="982088" cy="294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68735">
            <a:off x="10098970" y="3558190"/>
            <a:ext cx="5151756" cy="1545912"/>
            <a:chOff x="0" y="0"/>
            <a:chExt cx="982088" cy="2947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4785836">
            <a:off x="5201346" y="2113343"/>
            <a:ext cx="1117279" cy="1459628"/>
          </a:xfrm>
          <a:custGeom>
            <a:avLst/>
            <a:gdLst/>
            <a:ahLst/>
            <a:cxnLst/>
            <a:rect l="l" t="t" r="r" b="b"/>
            <a:pathLst>
              <a:path w="1117279" h="1459628">
                <a:moveTo>
                  <a:pt x="0" y="0"/>
                </a:moveTo>
                <a:lnTo>
                  <a:pt x="1117279" y="0"/>
                </a:lnTo>
                <a:lnTo>
                  <a:pt x="1117279" y="1459627"/>
                </a:lnTo>
                <a:lnTo>
                  <a:pt x="0" y="14596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5553258" flipH="1">
            <a:off x="11000289" y="2291054"/>
            <a:ext cx="1117279" cy="1459628"/>
          </a:xfrm>
          <a:custGeom>
            <a:avLst/>
            <a:gdLst/>
            <a:ahLst/>
            <a:cxnLst/>
            <a:rect l="l" t="t" r="r" b="b"/>
            <a:pathLst>
              <a:path w="1117279" h="1459628">
                <a:moveTo>
                  <a:pt x="1117278" y="0"/>
                </a:moveTo>
                <a:lnTo>
                  <a:pt x="0" y="0"/>
                </a:lnTo>
                <a:lnTo>
                  <a:pt x="0" y="1459628"/>
                </a:lnTo>
                <a:lnTo>
                  <a:pt x="1117278" y="1459628"/>
                </a:lnTo>
                <a:lnTo>
                  <a:pt x="1117278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456972" y="643100"/>
            <a:ext cx="8118331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404040"/>
                </a:solidFill>
                <a:latin typeface="Public Sans Bold"/>
              </a:rPr>
              <a:t>1.1 Uždavinys - Išplėsti Kelmės mieste teikiamų socialinių ir sociokultūrinių paslaugų prieinamumą bei įvairovę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906162" y="3979795"/>
            <a:ext cx="480368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 Bold"/>
              </a:rPr>
              <a:t>1.1.1. Veiksmas. Gyventojų poreikius atitinkančių socialinių paslaugų plėtra.  </a:t>
            </a:r>
          </a:p>
        </p:txBody>
      </p:sp>
      <p:grpSp>
        <p:nvGrpSpPr>
          <p:cNvPr id="31" name="Group 31"/>
          <p:cNvGrpSpPr/>
          <p:nvPr/>
        </p:nvGrpSpPr>
        <p:grpSpPr>
          <a:xfrm rot="-164569">
            <a:off x="1687003" y="5478215"/>
            <a:ext cx="2630061" cy="789215"/>
            <a:chOff x="0" y="0"/>
            <a:chExt cx="982088" cy="2947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788189" y="5679517"/>
            <a:ext cx="242768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"/>
              </a:rPr>
              <a:t> 10 projektų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837887" y="3869361"/>
            <a:ext cx="4218091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 Bold"/>
              </a:rPr>
              <a:t>1.1.2. Veiksmas. Socialinio verslo kūrimas ir plėtra, sprendžiant gyventojų atskirties problemas (</a:t>
            </a:r>
          </a:p>
        </p:txBody>
      </p:sp>
      <p:grpSp>
        <p:nvGrpSpPr>
          <p:cNvPr id="36" name="Group 36"/>
          <p:cNvGrpSpPr/>
          <p:nvPr/>
        </p:nvGrpSpPr>
        <p:grpSpPr>
          <a:xfrm rot="-164569">
            <a:off x="12108483" y="7210452"/>
            <a:ext cx="1874420" cy="562466"/>
            <a:chOff x="0" y="0"/>
            <a:chExt cx="982088" cy="2947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218628" y="7315473"/>
            <a:ext cx="17301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404040"/>
                </a:solidFill>
                <a:latin typeface="Public Sans"/>
              </a:rPr>
              <a:t>2024 - 2027 </a:t>
            </a:r>
          </a:p>
        </p:txBody>
      </p:sp>
      <p:grpSp>
        <p:nvGrpSpPr>
          <p:cNvPr id="40" name="Group 40"/>
          <p:cNvGrpSpPr/>
          <p:nvPr/>
        </p:nvGrpSpPr>
        <p:grpSpPr>
          <a:xfrm rot="-164569">
            <a:off x="13383664" y="6365455"/>
            <a:ext cx="2542892" cy="763058"/>
            <a:chOff x="0" y="0"/>
            <a:chExt cx="982088" cy="2947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3327916" y="6501096"/>
            <a:ext cx="252826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"/>
              </a:rPr>
              <a:t>4 darbo vietos</a:t>
            </a:r>
          </a:p>
        </p:txBody>
      </p:sp>
      <p:grpSp>
        <p:nvGrpSpPr>
          <p:cNvPr id="44" name="Group 44"/>
          <p:cNvGrpSpPr/>
          <p:nvPr/>
        </p:nvGrpSpPr>
        <p:grpSpPr>
          <a:xfrm rot="-164569">
            <a:off x="10428100" y="6440865"/>
            <a:ext cx="1874420" cy="562466"/>
            <a:chOff x="0" y="0"/>
            <a:chExt cx="982088" cy="2947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0500215" y="6523491"/>
            <a:ext cx="17301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404040"/>
                </a:solidFill>
                <a:latin typeface="Public Sans"/>
              </a:rPr>
              <a:t> 4 projektai </a:t>
            </a:r>
          </a:p>
        </p:txBody>
      </p:sp>
      <p:sp>
        <p:nvSpPr>
          <p:cNvPr id="48" name="Freeform 48"/>
          <p:cNvSpPr/>
          <p:nvPr/>
        </p:nvSpPr>
        <p:spPr>
          <a:xfrm>
            <a:off x="5837643" y="5295478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9"/>
          <p:cNvGrpSpPr/>
          <p:nvPr/>
        </p:nvGrpSpPr>
        <p:grpSpPr>
          <a:xfrm rot="-164569">
            <a:off x="6007453" y="5383286"/>
            <a:ext cx="2630061" cy="789215"/>
            <a:chOff x="0" y="0"/>
            <a:chExt cx="982088" cy="2947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ublic Sans"/>
                </a:rPr>
                <a:t>225 asm.</a:t>
              </a:r>
            </a:p>
          </p:txBody>
        </p:sp>
      </p:grpSp>
      <p:sp>
        <p:nvSpPr>
          <p:cNvPr id="52" name="Freeform 52"/>
          <p:cNvSpPr/>
          <p:nvPr/>
        </p:nvSpPr>
        <p:spPr>
          <a:xfrm>
            <a:off x="3504502" y="5946997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53" name="Group 53"/>
          <p:cNvGrpSpPr/>
          <p:nvPr/>
        </p:nvGrpSpPr>
        <p:grpSpPr>
          <a:xfrm rot="-164569">
            <a:off x="3674312" y="6034805"/>
            <a:ext cx="2630061" cy="789215"/>
            <a:chOff x="0" y="0"/>
            <a:chExt cx="982088" cy="2947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ublic Sans"/>
                </a:rPr>
                <a:t>2024 -   2027 </a:t>
              </a:r>
            </a:p>
          </p:txBody>
        </p:sp>
      </p:grpSp>
      <p:sp>
        <p:nvSpPr>
          <p:cNvPr id="56" name="Freeform 56"/>
          <p:cNvSpPr/>
          <p:nvPr/>
        </p:nvSpPr>
        <p:spPr>
          <a:xfrm>
            <a:off x="3656902" y="7175977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 rot="-164569">
            <a:off x="3826712" y="7263785"/>
            <a:ext cx="2630061" cy="789215"/>
            <a:chOff x="0" y="0"/>
            <a:chExt cx="982088" cy="2947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92071" y="18103"/>
              <a:ext cx="797946" cy="248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Public Sans"/>
                </a:rPr>
                <a:t>295135 Euro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11312001" y="7901028"/>
            <a:ext cx="2982355" cy="943509"/>
          </a:xfrm>
          <a:custGeom>
            <a:avLst/>
            <a:gdLst/>
            <a:ahLst/>
            <a:cxnLst/>
            <a:rect l="l" t="t" r="r" b="b"/>
            <a:pathLst>
              <a:path w="2982355" h="943509">
                <a:moveTo>
                  <a:pt x="0" y="0"/>
                </a:moveTo>
                <a:lnTo>
                  <a:pt x="2982355" y="0"/>
                </a:lnTo>
                <a:lnTo>
                  <a:pt x="2982355" y="943508"/>
                </a:lnTo>
                <a:lnTo>
                  <a:pt x="0" y="9435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1"/>
          <p:cNvGrpSpPr/>
          <p:nvPr/>
        </p:nvGrpSpPr>
        <p:grpSpPr>
          <a:xfrm rot="-164569">
            <a:off x="11428946" y="8005003"/>
            <a:ext cx="2641285" cy="792583"/>
            <a:chOff x="0" y="0"/>
            <a:chExt cx="982088" cy="2947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1584154" y="8170308"/>
            <a:ext cx="243804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404040"/>
                </a:solidFill>
                <a:latin typeface="Public Sans"/>
              </a:rPr>
              <a:t>252972 Euro</a:t>
            </a:r>
          </a:p>
        </p:txBody>
      </p:sp>
      <p:pic>
        <p:nvPicPr>
          <p:cNvPr id="65" name="Paveikslėlis 64">
            <a:extLst>
              <a:ext uri="{FF2B5EF4-FFF2-40B4-BE49-F238E27FC236}">
                <a16:creationId xmlns:a16="http://schemas.microsoft.com/office/drawing/2014/main" id="{CD6D86F7-4044-46A7-B73A-94DB77780B7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96" y="8986884"/>
            <a:ext cx="5105400" cy="10721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0948">
            <a:off x="-2384446" y="10381597"/>
            <a:ext cx="20843800" cy="12430485"/>
          </a:xfrm>
          <a:custGeom>
            <a:avLst/>
            <a:gdLst/>
            <a:ahLst/>
            <a:cxnLst/>
            <a:rect l="l" t="t" r="r" b="b"/>
            <a:pathLst>
              <a:path w="20843800" h="12430485">
                <a:moveTo>
                  <a:pt x="0" y="0"/>
                </a:moveTo>
                <a:lnTo>
                  <a:pt x="20843800" y="0"/>
                </a:lnTo>
                <a:lnTo>
                  <a:pt x="20843800" y="12430484"/>
                </a:lnTo>
                <a:lnTo>
                  <a:pt x="0" y="124304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05010">
            <a:off x="-761716" y="7348731"/>
            <a:ext cx="18583848" cy="11082731"/>
          </a:xfrm>
          <a:custGeom>
            <a:avLst/>
            <a:gdLst/>
            <a:ahLst/>
            <a:cxnLst/>
            <a:rect l="l" t="t" r="r" b="b"/>
            <a:pathLst>
              <a:path w="18583848" h="11082731">
                <a:moveTo>
                  <a:pt x="0" y="0"/>
                </a:moveTo>
                <a:lnTo>
                  <a:pt x="18583848" y="0"/>
                </a:lnTo>
                <a:lnTo>
                  <a:pt x="18583848" y="11082731"/>
                </a:lnTo>
                <a:lnTo>
                  <a:pt x="0" y="11082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23584">
            <a:off x="8263368" y="2545730"/>
            <a:ext cx="897954" cy="267754"/>
          </a:xfrm>
          <a:custGeom>
            <a:avLst/>
            <a:gdLst/>
            <a:ahLst/>
            <a:cxnLst/>
            <a:rect l="l" t="t" r="r" b="b"/>
            <a:pathLst>
              <a:path w="897954" h="267754">
                <a:moveTo>
                  <a:pt x="0" y="0"/>
                </a:moveTo>
                <a:lnTo>
                  <a:pt x="897955" y="0"/>
                </a:lnTo>
                <a:lnTo>
                  <a:pt x="897955" y="267753"/>
                </a:lnTo>
                <a:lnTo>
                  <a:pt x="0" y="2677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10118">
            <a:off x="10448890" y="4953797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0" y="0"/>
                </a:moveTo>
                <a:lnTo>
                  <a:pt x="1254238" y="0"/>
                </a:lnTo>
                <a:lnTo>
                  <a:pt x="1254238" y="379406"/>
                </a:lnTo>
                <a:lnTo>
                  <a:pt x="0" y="3794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853583">
            <a:off x="7338783" y="5111634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0" y="0"/>
                </a:moveTo>
                <a:lnTo>
                  <a:pt x="1254237" y="0"/>
                </a:lnTo>
                <a:lnTo>
                  <a:pt x="1254237" y="379407"/>
                </a:lnTo>
                <a:lnTo>
                  <a:pt x="0" y="379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18160">
            <a:off x="14770310" y="4795023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0" y="0"/>
                </a:moveTo>
                <a:lnTo>
                  <a:pt x="1254237" y="0"/>
                </a:lnTo>
                <a:lnTo>
                  <a:pt x="1254237" y="379407"/>
                </a:lnTo>
                <a:lnTo>
                  <a:pt x="0" y="379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141535" flipH="1">
            <a:off x="13234643" y="4615457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1254237" y="0"/>
                </a:moveTo>
                <a:lnTo>
                  <a:pt x="0" y="0"/>
                </a:lnTo>
                <a:lnTo>
                  <a:pt x="0" y="379407"/>
                </a:lnTo>
                <a:lnTo>
                  <a:pt x="1254237" y="379407"/>
                </a:lnTo>
                <a:lnTo>
                  <a:pt x="12542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50077" y="10123254"/>
            <a:ext cx="2372866" cy="750689"/>
          </a:xfrm>
          <a:custGeom>
            <a:avLst/>
            <a:gdLst/>
            <a:ahLst/>
            <a:cxnLst/>
            <a:rect l="l" t="t" r="r" b="b"/>
            <a:pathLst>
              <a:path w="2372866" h="750689">
                <a:moveTo>
                  <a:pt x="0" y="0"/>
                </a:moveTo>
                <a:lnTo>
                  <a:pt x="2372866" y="0"/>
                </a:lnTo>
                <a:lnTo>
                  <a:pt x="2372866" y="750688"/>
                </a:lnTo>
                <a:lnTo>
                  <a:pt x="0" y="750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4354325" flipH="1">
            <a:off x="8906759" y="4216372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1254238" y="0"/>
                </a:moveTo>
                <a:lnTo>
                  <a:pt x="0" y="0"/>
                </a:lnTo>
                <a:lnTo>
                  <a:pt x="0" y="379406"/>
                </a:lnTo>
                <a:lnTo>
                  <a:pt x="1254238" y="379406"/>
                </a:lnTo>
                <a:lnTo>
                  <a:pt x="125423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190107" flipH="1">
            <a:off x="4629097" y="4130500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1254237" y="0"/>
                </a:moveTo>
                <a:lnTo>
                  <a:pt x="0" y="0"/>
                </a:lnTo>
                <a:lnTo>
                  <a:pt x="0" y="379407"/>
                </a:lnTo>
                <a:lnTo>
                  <a:pt x="1254237" y="379407"/>
                </a:lnTo>
                <a:lnTo>
                  <a:pt x="125423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30320" y="2965387"/>
            <a:ext cx="5330000" cy="1686218"/>
          </a:xfrm>
          <a:custGeom>
            <a:avLst/>
            <a:gdLst/>
            <a:ahLst/>
            <a:cxnLst/>
            <a:rect l="l" t="t" r="r" b="b"/>
            <a:pathLst>
              <a:path w="5330000" h="1686218">
                <a:moveTo>
                  <a:pt x="0" y="0"/>
                </a:moveTo>
                <a:lnTo>
                  <a:pt x="5330000" y="0"/>
                </a:lnTo>
                <a:lnTo>
                  <a:pt x="5330000" y="1686218"/>
                </a:lnTo>
                <a:lnTo>
                  <a:pt x="0" y="1686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22415" y="5032717"/>
            <a:ext cx="2116464" cy="669572"/>
          </a:xfrm>
          <a:custGeom>
            <a:avLst/>
            <a:gdLst/>
            <a:ahLst/>
            <a:cxnLst/>
            <a:rect l="l" t="t" r="r" b="b"/>
            <a:pathLst>
              <a:path w="2116464" h="669572">
                <a:moveTo>
                  <a:pt x="0" y="0"/>
                </a:moveTo>
                <a:lnTo>
                  <a:pt x="2116464" y="0"/>
                </a:lnTo>
                <a:lnTo>
                  <a:pt x="2116464" y="669572"/>
                </a:lnTo>
                <a:lnTo>
                  <a:pt x="0" y="6695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459318" flipH="1">
            <a:off x="1103707" y="4259113"/>
            <a:ext cx="1062342" cy="321358"/>
          </a:xfrm>
          <a:custGeom>
            <a:avLst/>
            <a:gdLst/>
            <a:ahLst/>
            <a:cxnLst/>
            <a:rect l="l" t="t" r="r" b="b"/>
            <a:pathLst>
              <a:path w="1062342" h="321358">
                <a:moveTo>
                  <a:pt x="1062341" y="0"/>
                </a:moveTo>
                <a:lnTo>
                  <a:pt x="0" y="0"/>
                </a:lnTo>
                <a:lnTo>
                  <a:pt x="0" y="321358"/>
                </a:lnTo>
                <a:lnTo>
                  <a:pt x="1062341" y="321358"/>
                </a:lnTo>
                <a:lnTo>
                  <a:pt x="10623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38879" y="5773065"/>
            <a:ext cx="2116464" cy="669572"/>
          </a:xfrm>
          <a:custGeom>
            <a:avLst/>
            <a:gdLst/>
            <a:ahLst/>
            <a:cxnLst/>
            <a:rect l="l" t="t" r="r" b="b"/>
            <a:pathLst>
              <a:path w="2116464" h="669572">
                <a:moveTo>
                  <a:pt x="0" y="0"/>
                </a:moveTo>
                <a:lnTo>
                  <a:pt x="2116464" y="0"/>
                </a:lnTo>
                <a:lnTo>
                  <a:pt x="2116464" y="669573"/>
                </a:lnTo>
                <a:lnTo>
                  <a:pt x="0" y="669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3155810" y="4674827"/>
            <a:ext cx="744428" cy="379407"/>
          </a:xfrm>
          <a:custGeom>
            <a:avLst/>
            <a:gdLst/>
            <a:ahLst/>
            <a:cxnLst/>
            <a:rect l="l" t="t" r="r" b="b"/>
            <a:pathLst>
              <a:path w="744428" h="379407">
                <a:moveTo>
                  <a:pt x="0" y="0"/>
                </a:moveTo>
                <a:lnTo>
                  <a:pt x="744428" y="0"/>
                </a:lnTo>
                <a:lnTo>
                  <a:pt x="744428" y="379406"/>
                </a:lnTo>
                <a:lnTo>
                  <a:pt x="0" y="3794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848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33829" y="4779828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13728" y="2659373"/>
            <a:ext cx="5964888" cy="1887074"/>
          </a:xfrm>
          <a:custGeom>
            <a:avLst/>
            <a:gdLst/>
            <a:ahLst/>
            <a:cxnLst/>
            <a:rect l="l" t="t" r="r" b="b"/>
            <a:pathLst>
              <a:path w="5964888" h="1887074">
                <a:moveTo>
                  <a:pt x="0" y="0"/>
                </a:moveTo>
                <a:lnTo>
                  <a:pt x="5964888" y="0"/>
                </a:lnTo>
                <a:lnTo>
                  <a:pt x="5964888" y="1887073"/>
                </a:lnTo>
                <a:lnTo>
                  <a:pt x="0" y="18870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318121" y="5910863"/>
            <a:ext cx="2655197" cy="840008"/>
          </a:xfrm>
          <a:custGeom>
            <a:avLst/>
            <a:gdLst/>
            <a:ahLst/>
            <a:cxnLst/>
            <a:rect l="l" t="t" r="r" b="b"/>
            <a:pathLst>
              <a:path w="2655197" h="840008">
                <a:moveTo>
                  <a:pt x="0" y="0"/>
                </a:moveTo>
                <a:lnTo>
                  <a:pt x="2655197" y="0"/>
                </a:lnTo>
                <a:lnTo>
                  <a:pt x="2655197" y="840008"/>
                </a:lnTo>
                <a:lnTo>
                  <a:pt x="0" y="840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373871" y="2389920"/>
            <a:ext cx="5654548" cy="1788893"/>
          </a:xfrm>
          <a:custGeom>
            <a:avLst/>
            <a:gdLst/>
            <a:ahLst/>
            <a:cxnLst/>
            <a:rect l="l" t="t" r="r" b="b"/>
            <a:pathLst>
              <a:path w="5654548" h="1788893">
                <a:moveTo>
                  <a:pt x="0" y="0"/>
                </a:moveTo>
                <a:lnTo>
                  <a:pt x="5654547" y="0"/>
                </a:lnTo>
                <a:lnTo>
                  <a:pt x="5654547" y="1788893"/>
                </a:lnTo>
                <a:lnTo>
                  <a:pt x="0" y="17888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4746001">
            <a:off x="16285723" y="4495038"/>
            <a:ext cx="1254237" cy="379407"/>
          </a:xfrm>
          <a:custGeom>
            <a:avLst/>
            <a:gdLst/>
            <a:ahLst/>
            <a:cxnLst/>
            <a:rect l="l" t="t" r="r" b="b"/>
            <a:pathLst>
              <a:path w="1254237" h="379407">
                <a:moveTo>
                  <a:pt x="0" y="0"/>
                </a:moveTo>
                <a:lnTo>
                  <a:pt x="1254237" y="0"/>
                </a:lnTo>
                <a:lnTo>
                  <a:pt x="1254237" y="379407"/>
                </a:lnTo>
                <a:lnTo>
                  <a:pt x="0" y="379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496664" y="6138318"/>
            <a:ext cx="2116464" cy="669572"/>
          </a:xfrm>
          <a:custGeom>
            <a:avLst/>
            <a:gdLst/>
            <a:ahLst/>
            <a:cxnLst/>
            <a:rect l="l" t="t" r="r" b="b"/>
            <a:pathLst>
              <a:path w="2116464" h="669572">
                <a:moveTo>
                  <a:pt x="0" y="0"/>
                </a:moveTo>
                <a:lnTo>
                  <a:pt x="2116464" y="0"/>
                </a:lnTo>
                <a:lnTo>
                  <a:pt x="2116464" y="669573"/>
                </a:lnTo>
                <a:lnTo>
                  <a:pt x="0" y="6695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927193" y="5336418"/>
            <a:ext cx="2116464" cy="669572"/>
          </a:xfrm>
          <a:custGeom>
            <a:avLst/>
            <a:gdLst/>
            <a:ahLst/>
            <a:cxnLst/>
            <a:rect l="l" t="t" r="r" b="b"/>
            <a:pathLst>
              <a:path w="2116464" h="669572">
                <a:moveTo>
                  <a:pt x="0" y="0"/>
                </a:moveTo>
                <a:lnTo>
                  <a:pt x="2116464" y="0"/>
                </a:lnTo>
                <a:lnTo>
                  <a:pt x="2116464" y="669572"/>
                </a:lnTo>
                <a:lnTo>
                  <a:pt x="0" y="6695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793468" y="5477363"/>
            <a:ext cx="2116464" cy="669572"/>
          </a:xfrm>
          <a:custGeom>
            <a:avLst/>
            <a:gdLst/>
            <a:ahLst/>
            <a:cxnLst/>
            <a:rect l="l" t="t" r="r" b="b"/>
            <a:pathLst>
              <a:path w="2116464" h="669572">
                <a:moveTo>
                  <a:pt x="0" y="0"/>
                </a:moveTo>
                <a:lnTo>
                  <a:pt x="2116464" y="0"/>
                </a:lnTo>
                <a:lnTo>
                  <a:pt x="2116464" y="669573"/>
                </a:lnTo>
                <a:lnTo>
                  <a:pt x="0" y="6695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759986" y="38165"/>
            <a:ext cx="8285426" cy="2621208"/>
          </a:xfrm>
          <a:custGeom>
            <a:avLst/>
            <a:gdLst/>
            <a:ahLst/>
            <a:cxnLst/>
            <a:rect l="l" t="t" r="r" b="b"/>
            <a:pathLst>
              <a:path w="8285426" h="2621208">
                <a:moveTo>
                  <a:pt x="0" y="0"/>
                </a:moveTo>
                <a:lnTo>
                  <a:pt x="8285426" y="0"/>
                </a:lnTo>
                <a:lnTo>
                  <a:pt x="8285426" y="2621208"/>
                </a:lnTo>
                <a:lnTo>
                  <a:pt x="0" y="26212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 rot="79562">
            <a:off x="5005912" y="75592"/>
            <a:ext cx="8749470" cy="2503110"/>
            <a:chOff x="0" y="0"/>
            <a:chExt cx="1025832" cy="29347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5832" cy="293477"/>
            </a:xfrm>
            <a:custGeom>
              <a:avLst/>
              <a:gdLst/>
              <a:ahLst/>
              <a:cxnLst/>
              <a:rect l="l" t="t" r="r" b="b"/>
              <a:pathLst>
                <a:path w="1025832" h="293477">
                  <a:moveTo>
                    <a:pt x="512916" y="0"/>
                  </a:moveTo>
                  <a:cubicBezTo>
                    <a:pt x="229640" y="0"/>
                    <a:pt x="0" y="65697"/>
                    <a:pt x="0" y="146739"/>
                  </a:cubicBezTo>
                  <a:cubicBezTo>
                    <a:pt x="0" y="227780"/>
                    <a:pt x="229640" y="293477"/>
                    <a:pt x="512916" y="293477"/>
                  </a:cubicBezTo>
                  <a:cubicBezTo>
                    <a:pt x="796192" y="293477"/>
                    <a:pt x="1025832" y="227780"/>
                    <a:pt x="1025832" y="146739"/>
                  </a:cubicBezTo>
                  <a:cubicBezTo>
                    <a:pt x="1025832" y="65697"/>
                    <a:pt x="796192" y="0"/>
                    <a:pt x="512916" y="0"/>
                  </a:cubicBezTo>
                  <a:close/>
                </a:path>
              </a:pathLst>
            </a:custGeom>
            <a:solidFill>
              <a:srgbClr val="CFAD8A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96172" y="8463"/>
              <a:ext cx="833488" cy="257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-168735">
            <a:off x="878921" y="2877688"/>
            <a:ext cx="5434501" cy="1630757"/>
            <a:chOff x="0" y="0"/>
            <a:chExt cx="982088" cy="2947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-164569">
            <a:off x="6867287" y="3137694"/>
            <a:ext cx="4856066" cy="1457184"/>
            <a:chOff x="0" y="0"/>
            <a:chExt cx="982088" cy="2947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DF8C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64569">
            <a:off x="8408616" y="4989991"/>
            <a:ext cx="1874420" cy="562466"/>
            <a:chOff x="0" y="0"/>
            <a:chExt cx="982088" cy="2947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DF8C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164569">
            <a:off x="10541702" y="5835645"/>
            <a:ext cx="1874420" cy="562466"/>
            <a:chOff x="0" y="0"/>
            <a:chExt cx="982088" cy="2947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DF8C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164569">
            <a:off x="6491569" y="6014138"/>
            <a:ext cx="2307851" cy="692528"/>
            <a:chOff x="0" y="0"/>
            <a:chExt cx="982088" cy="2947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DF8C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-168735">
            <a:off x="12570143" y="2559843"/>
            <a:ext cx="5151756" cy="1545912"/>
            <a:chOff x="0" y="0"/>
            <a:chExt cx="982088" cy="2947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 rot="5846605">
            <a:off x="4521496" y="1741115"/>
            <a:ext cx="1064238" cy="1390335"/>
          </a:xfrm>
          <a:custGeom>
            <a:avLst/>
            <a:gdLst/>
            <a:ahLst/>
            <a:cxnLst/>
            <a:rect l="l" t="t" r="r" b="b"/>
            <a:pathLst>
              <a:path w="1064238" h="1390335">
                <a:moveTo>
                  <a:pt x="0" y="0"/>
                </a:moveTo>
                <a:lnTo>
                  <a:pt x="1064239" y="0"/>
                </a:lnTo>
                <a:lnTo>
                  <a:pt x="1064239" y="1390335"/>
                </a:lnTo>
                <a:lnTo>
                  <a:pt x="0" y="13903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-6456519" flipH="1">
            <a:off x="13615035" y="1409909"/>
            <a:ext cx="1117279" cy="1459628"/>
          </a:xfrm>
          <a:custGeom>
            <a:avLst/>
            <a:gdLst/>
            <a:ahLst/>
            <a:cxnLst/>
            <a:rect l="l" t="t" r="r" b="b"/>
            <a:pathLst>
              <a:path w="1117279" h="1459628">
                <a:moveTo>
                  <a:pt x="1117278" y="0"/>
                </a:moveTo>
                <a:lnTo>
                  <a:pt x="0" y="0"/>
                </a:lnTo>
                <a:lnTo>
                  <a:pt x="0" y="1459628"/>
                </a:lnTo>
                <a:lnTo>
                  <a:pt x="1117278" y="1459628"/>
                </a:lnTo>
                <a:lnTo>
                  <a:pt x="1117278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5456972" y="652625"/>
            <a:ext cx="811833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3400">
                <a:solidFill>
                  <a:srgbClr val="404040"/>
                </a:solidFill>
                <a:latin typeface="Public Sans Bold"/>
              </a:rPr>
              <a:t>1.2. Uždavinys Paskatinti aktyvų Kelmės gyventojų dalyvavimą darbo rinkoje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94332" y="3128926"/>
            <a:ext cx="480368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 Bold"/>
              </a:rPr>
              <a:t>1.2.1. Veiksmas. Bedarbių ir ekonomiškai neaktyvių gyventojų integracija į darbo rinką</a:t>
            </a:r>
          </a:p>
        </p:txBody>
      </p:sp>
      <p:grpSp>
        <p:nvGrpSpPr>
          <p:cNvPr id="51" name="Group 51"/>
          <p:cNvGrpSpPr/>
          <p:nvPr/>
        </p:nvGrpSpPr>
        <p:grpSpPr>
          <a:xfrm rot="-164569">
            <a:off x="35981" y="4867636"/>
            <a:ext cx="2630061" cy="789215"/>
            <a:chOff x="0" y="0"/>
            <a:chExt cx="982088" cy="2947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137168" y="5068938"/>
            <a:ext cx="242768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"/>
              </a:rPr>
              <a:t> 2 projektai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003868" y="3551424"/>
            <a:ext cx="4729429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 Bold"/>
              </a:rPr>
              <a:t>1.2.2. Veiksmas. Bendruomenės verslumo gebėjimų ugdymas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8515552" y="5191291"/>
            <a:ext cx="17301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404040"/>
                </a:solidFill>
                <a:latin typeface="Public Sans"/>
              </a:rPr>
              <a:t>2024 - 2027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0569188" y="5931639"/>
            <a:ext cx="1819448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404040"/>
                </a:solidFill>
                <a:latin typeface="Public Sans"/>
              </a:rPr>
              <a:t>65 asm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097824" y="6143454"/>
            <a:ext cx="2875494" cy="37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  <a:spcBef>
                <a:spcPct val="0"/>
              </a:spcBef>
            </a:pPr>
            <a:r>
              <a:rPr lang="en-US" sz="2415">
                <a:solidFill>
                  <a:srgbClr val="404040"/>
                </a:solidFill>
                <a:latin typeface="Public Sans"/>
              </a:rPr>
              <a:t>2 projektai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3309059" y="3064416"/>
            <a:ext cx="4218091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404040"/>
                </a:solidFill>
                <a:latin typeface="Public Sans Bold"/>
              </a:rPr>
              <a:t>1.2.3. Veiksmas. Jauno verslo kūrimas </a:t>
            </a:r>
          </a:p>
        </p:txBody>
      </p:sp>
      <p:grpSp>
        <p:nvGrpSpPr>
          <p:cNvPr id="60" name="Group 60"/>
          <p:cNvGrpSpPr/>
          <p:nvPr/>
        </p:nvGrpSpPr>
        <p:grpSpPr>
          <a:xfrm rot="-164569">
            <a:off x="14579655" y="6212105"/>
            <a:ext cx="1874420" cy="562466"/>
            <a:chOff x="0" y="0"/>
            <a:chExt cx="982088" cy="2947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14689801" y="6317126"/>
            <a:ext cx="17301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404040"/>
                </a:solidFill>
                <a:latin typeface="Public Sans"/>
              </a:rPr>
              <a:t>2024 - 2027 </a:t>
            </a:r>
          </a:p>
        </p:txBody>
      </p:sp>
      <p:grpSp>
        <p:nvGrpSpPr>
          <p:cNvPr id="64" name="Group 64"/>
          <p:cNvGrpSpPr/>
          <p:nvPr/>
        </p:nvGrpSpPr>
        <p:grpSpPr>
          <a:xfrm rot="-164569">
            <a:off x="16025302" y="5411369"/>
            <a:ext cx="1874420" cy="562466"/>
            <a:chOff x="0" y="0"/>
            <a:chExt cx="982088" cy="2947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6120330" y="5494992"/>
            <a:ext cx="17301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404040"/>
                </a:solidFill>
                <a:latin typeface="Public Sans"/>
              </a:rPr>
              <a:t>9 jauni verslai</a:t>
            </a:r>
          </a:p>
        </p:txBody>
      </p:sp>
      <p:grpSp>
        <p:nvGrpSpPr>
          <p:cNvPr id="68" name="Group 68"/>
          <p:cNvGrpSpPr/>
          <p:nvPr/>
        </p:nvGrpSpPr>
        <p:grpSpPr>
          <a:xfrm rot="-164569">
            <a:off x="12914490" y="5553311"/>
            <a:ext cx="1874420" cy="562466"/>
            <a:chOff x="0" y="0"/>
            <a:chExt cx="982088" cy="2947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71" name="TextBox 71"/>
          <p:cNvSpPr txBox="1"/>
          <p:nvPr/>
        </p:nvSpPr>
        <p:spPr>
          <a:xfrm>
            <a:off x="12986605" y="5635937"/>
            <a:ext cx="1730191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>
                <a:solidFill>
                  <a:srgbClr val="404040"/>
                </a:solidFill>
                <a:latin typeface="Public Sans"/>
              </a:rPr>
              <a:t> 2 projektai </a:t>
            </a:r>
          </a:p>
        </p:txBody>
      </p:sp>
      <p:sp>
        <p:nvSpPr>
          <p:cNvPr id="72" name="Freeform 72"/>
          <p:cNvSpPr/>
          <p:nvPr/>
        </p:nvSpPr>
        <p:spPr>
          <a:xfrm>
            <a:off x="4186621" y="4684899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73" name="Group 73"/>
          <p:cNvGrpSpPr/>
          <p:nvPr/>
        </p:nvGrpSpPr>
        <p:grpSpPr>
          <a:xfrm rot="-164569">
            <a:off x="4356431" y="4772707"/>
            <a:ext cx="2630061" cy="789215"/>
            <a:chOff x="0" y="0"/>
            <a:chExt cx="982088" cy="2947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ublic Sans"/>
                </a:rPr>
                <a:t>55 asm</a:t>
              </a:r>
            </a:p>
          </p:txBody>
        </p:sp>
      </p:grpSp>
      <p:sp>
        <p:nvSpPr>
          <p:cNvPr id="76" name="Freeform 76"/>
          <p:cNvSpPr/>
          <p:nvPr/>
        </p:nvSpPr>
        <p:spPr>
          <a:xfrm>
            <a:off x="1853480" y="5336418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77" name="Group 77"/>
          <p:cNvGrpSpPr/>
          <p:nvPr/>
        </p:nvGrpSpPr>
        <p:grpSpPr>
          <a:xfrm rot="-164569">
            <a:off x="2023290" y="5424226"/>
            <a:ext cx="2630061" cy="789215"/>
            <a:chOff x="0" y="0"/>
            <a:chExt cx="982088" cy="2947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>
                  <a:solidFill>
                    <a:srgbClr val="000000"/>
                  </a:solidFill>
                  <a:latin typeface="Public Sans"/>
                </a:rPr>
                <a:t>2024 -   2027 </a:t>
              </a:r>
            </a:p>
          </p:txBody>
        </p:sp>
      </p:grpSp>
      <p:sp>
        <p:nvSpPr>
          <p:cNvPr id="80" name="Freeform 80"/>
          <p:cNvSpPr/>
          <p:nvPr/>
        </p:nvSpPr>
        <p:spPr>
          <a:xfrm>
            <a:off x="2005880" y="6565399"/>
            <a:ext cx="2969681" cy="939499"/>
          </a:xfrm>
          <a:custGeom>
            <a:avLst/>
            <a:gdLst/>
            <a:ahLst/>
            <a:cxnLst/>
            <a:rect l="l" t="t" r="r" b="b"/>
            <a:pathLst>
              <a:path w="2969681" h="939499">
                <a:moveTo>
                  <a:pt x="0" y="0"/>
                </a:moveTo>
                <a:lnTo>
                  <a:pt x="2969681" y="0"/>
                </a:lnTo>
                <a:lnTo>
                  <a:pt x="2969681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81" name="Group 81"/>
          <p:cNvGrpSpPr/>
          <p:nvPr/>
        </p:nvGrpSpPr>
        <p:grpSpPr>
          <a:xfrm rot="-164569">
            <a:off x="2175690" y="6653206"/>
            <a:ext cx="2630061" cy="789215"/>
            <a:chOff x="0" y="0"/>
            <a:chExt cx="982088" cy="2947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A8CBBD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92071" y="18103"/>
              <a:ext cx="797946" cy="248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399">
                  <a:solidFill>
                    <a:srgbClr val="000000"/>
                  </a:solidFill>
                  <a:latin typeface="Public Sans"/>
                </a:rPr>
                <a:t>76735 Euro</a:t>
              </a:r>
            </a:p>
          </p:txBody>
        </p:sp>
      </p:grpSp>
      <p:sp>
        <p:nvSpPr>
          <p:cNvPr id="84" name="Freeform 84"/>
          <p:cNvSpPr/>
          <p:nvPr/>
        </p:nvSpPr>
        <p:spPr>
          <a:xfrm>
            <a:off x="6470521" y="6991430"/>
            <a:ext cx="2655197" cy="840008"/>
          </a:xfrm>
          <a:custGeom>
            <a:avLst/>
            <a:gdLst/>
            <a:ahLst/>
            <a:cxnLst/>
            <a:rect l="l" t="t" r="r" b="b"/>
            <a:pathLst>
              <a:path w="2655197" h="840008">
                <a:moveTo>
                  <a:pt x="0" y="0"/>
                </a:moveTo>
                <a:lnTo>
                  <a:pt x="2655197" y="0"/>
                </a:lnTo>
                <a:lnTo>
                  <a:pt x="2655197" y="840007"/>
                </a:lnTo>
                <a:lnTo>
                  <a:pt x="0" y="8400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5" name="Group 85"/>
          <p:cNvGrpSpPr/>
          <p:nvPr/>
        </p:nvGrpSpPr>
        <p:grpSpPr>
          <a:xfrm rot="-164569">
            <a:off x="6643969" y="7094705"/>
            <a:ext cx="2307851" cy="692528"/>
            <a:chOff x="0" y="0"/>
            <a:chExt cx="982088" cy="2947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DF8C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6250224" y="7224021"/>
            <a:ext cx="2875494" cy="37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9"/>
              </a:lnSpc>
              <a:spcBef>
                <a:spcPct val="0"/>
              </a:spcBef>
            </a:pPr>
            <a:r>
              <a:rPr lang="en-US" sz="2415">
                <a:solidFill>
                  <a:srgbClr val="404040"/>
                </a:solidFill>
                <a:latin typeface="Public Sans"/>
              </a:rPr>
              <a:t>106357 Euro</a:t>
            </a:r>
          </a:p>
        </p:txBody>
      </p:sp>
      <p:sp>
        <p:nvSpPr>
          <p:cNvPr id="89" name="Freeform 89"/>
          <p:cNvSpPr/>
          <p:nvPr/>
        </p:nvSpPr>
        <p:spPr>
          <a:xfrm>
            <a:off x="13783174" y="6902681"/>
            <a:ext cx="2982355" cy="943509"/>
          </a:xfrm>
          <a:custGeom>
            <a:avLst/>
            <a:gdLst/>
            <a:ahLst/>
            <a:cxnLst/>
            <a:rect l="l" t="t" r="r" b="b"/>
            <a:pathLst>
              <a:path w="2982355" h="943509">
                <a:moveTo>
                  <a:pt x="0" y="0"/>
                </a:moveTo>
                <a:lnTo>
                  <a:pt x="2982354" y="0"/>
                </a:lnTo>
                <a:lnTo>
                  <a:pt x="2982354" y="943509"/>
                </a:lnTo>
                <a:lnTo>
                  <a:pt x="0" y="9435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90" name="Group 90"/>
          <p:cNvGrpSpPr/>
          <p:nvPr/>
        </p:nvGrpSpPr>
        <p:grpSpPr>
          <a:xfrm rot="-164569">
            <a:off x="13900118" y="7006656"/>
            <a:ext cx="2641285" cy="792583"/>
            <a:chOff x="0" y="0"/>
            <a:chExt cx="982088" cy="2947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982088" cy="294700"/>
            </a:xfrm>
            <a:custGeom>
              <a:avLst/>
              <a:gdLst/>
              <a:ahLst/>
              <a:cxnLst/>
              <a:rect l="l" t="t" r="r" b="b"/>
              <a:pathLst>
                <a:path w="982088" h="294700">
                  <a:moveTo>
                    <a:pt x="491044" y="0"/>
                  </a:moveTo>
                  <a:cubicBezTo>
                    <a:pt x="219848" y="0"/>
                    <a:pt x="0" y="65971"/>
                    <a:pt x="0" y="147350"/>
                  </a:cubicBezTo>
                  <a:cubicBezTo>
                    <a:pt x="0" y="228729"/>
                    <a:pt x="219848" y="294700"/>
                    <a:pt x="491044" y="294700"/>
                  </a:cubicBezTo>
                  <a:cubicBezTo>
                    <a:pt x="762240" y="294700"/>
                    <a:pt x="982088" y="228729"/>
                    <a:pt x="982088" y="147350"/>
                  </a:cubicBezTo>
                  <a:cubicBezTo>
                    <a:pt x="982088" y="65971"/>
                    <a:pt x="762240" y="0"/>
                    <a:pt x="491044" y="0"/>
                  </a:cubicBezTo>
                  <a:close/>
                </a:path>
              </a:pathLst>
            </a:custGeom>
            <a:solidFill>
              <a:srgbClr val="F8A4A4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92071" y="8578"/>
              <a:ext cx="797946" cy="258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3" name="TextBox 93"/>
          <p:cNvSpPr txBox="1"/>
          <p:nvPr/>
        </p:nvSpPr>
        <p:spPr>
          <a:xfrm>
            <a:off x="14055327" y="7171961"/>
            <a:ext cx="2438048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399">
                <a:solidFill>
                  <a:srgbClr val="404040"/>
                </a:solidFill>
                <a:latin typeface="Public Sans"/>
              </a:rPr>
              <a:t>112042 Euro</a:t>
            </a:r>
          </a:p>
        </p:txBody>
      </p:sp>
      <p:pic>
        <p:nvPicPr>
          <p:cNvPr id="94" name="Paveikslėlis 93">
            <a:extLst>
              <a:ext uri="{FF2B5EF4-FFF2-40B4-BE49-F238E27FC236}">
                <a16:creationId xmlns:a16="http://schemas.microsoft.com/office/drawing/2014/main" id="{0747F77E-CA0F-821C-3A17-7D7AC05A94A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21" y="8647164"/>
            <a:ext cx="5105400" cy="1072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923865">
            <a:off x="10983650" y="-1054053"/>
            <a:ext cx="15802157" cy="9423832"/>
          </a:xfrm>
          <a:custGeom>
            <a:avLst/>
            <a:gdLst/>
            <a:ahLst/>
            <a:cxnLst/>
            <a:rect l="l" t="t" r="r" b="b"/>
            <a:pathLst>
              <a:path w="15802157" h="9423832">
                <a:moveTo>
                  <a:pt x="0" y="0"/>
                </a:moveTo>
                <a:lnTo>
                  <a:pt x="15802158" y="0"/>
                </a:lnTo>
                <a:lnTo>
                  <a:pt x="15802158" y="9423832"/>
                </a:lnTo>
                <a:lnTo>
                  <a:pt x="0" y="9423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62000" y="-68240"/>
            <a:ext cx="15586095" cy="8623412"/>
            <a:chOff x="0" y="0"/>
            <a:chExt cx="4104980" cy="22711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04980" cy="2271187"/>
            </a:xfrm>
            <a:custGeom>
              <a:avLst/>
              <a:gdLst/>
              <a:ahLst/>
              <a:cxnLst/>
              <a:rect l="l" t="t" r="r" b="b"/>
              <a:pathLst>
                <a:path w="4104980" h="2271187">
                  <a:moveTo>
                    <a:pt x="0" y="0"/>
                  </a:moveTo>
                  <a:lnTo>
                    <a:pt x="4104980" y="0"/>
                  </a:lnTo>
                  <a:lnTo>
                    <a:pt x="4104980" y="2271187"/>
                  </a:lnTo>
                  <a:lnTo>
                    <a:pt x="0" y="2271187"/>
                  </a:lnTo>
                  <a:close/>
                </a:path>
              </a:pathLst>
            </a:custGeom>
            <a:solidFill>
              <a:srgbClr val="F5F5F5"/>
            </a:solidFill>
            <a:ln w="38100" cap="sq">
              <a:solidFill>
                <a:srgbClr val="202354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104980" cy="22997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3307028" y="4205366"/>
            <a:ext cx="11291300" cy="0"/>
          </a:xfrm>
          <a:prstGeom prst="line">
            <a:avLst/>
          </a:prstGeom>
          <a:ln w="76200" cap="flat">
            <a:solidFill>
              <a:srgbClr val="202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4598328" y="4037857"/>
            <a:ext cx="411218" cy="411218"/>
            <a:chOff x="6705600" y="1371600"/>
            <a:chExt cx="10972800" cy="10972800"/>
          </a:xfrm>
        </p:grpSpPr>
        <p:sp>
          <p:nvSpPr>
            <p:cNvPr id="8" name="Freeform 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5400000">
            <a:off x="12046404" y="4037857"/>
            <a:ext cx="411218" cy="411218"/>
            <a:chOff x="6705600" y="1371600"/>
            <a:chExt cx="10972800" cy="10972800"/>
          </a:xfrm>
        </p:grpSpPr>
        <p:sp>
          <p:nvSpPr>
            <p:cNvPr id="10" name="Freeform 1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5400000">
            <a:off x="9081664" y="4037857"/>
            <a:ext cx="411218" cy="411218"/>
            <a:chOff x="6705600" y="1371600"/>
            <a:chExt cx="10972800" cy="10972800"/>
          </a:xfrm>
        </p:grpSpPr>
        <p:sp>
          <p:nvSpPr>
            <p:cNvPr id="12" name="Freeform 1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5400000">
            <a:off x="6241759" y="3999757"/>
            <a:ext cx="411218" cy="411218"/>
            <a:chOff x="6705600" y="1371600"/>
            <a:chExt cx="10972800" cy="10972800"/>
          </a:xfrm>
        </p:grpSpPr>
        <p:sp>
          <p:nvSpPr>
            <p:cNvPr id="14" name="Freeform 14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 rot="5400000">
            <a:off x="3278453" y="4037857"/>
            <a:ext cx="411218" cy="411218"/>
            <a:chOff x="6705600" y="1371600"/>
            <a:chExt cx="10972800" cy="10972800"/>
          </a:xfrm>
        </p:grpSpPr>
        <p:sp>
          <p:nvSpPr>
            <p:cNvPr id="16" name="Freeform 16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gradFill rotWithShape="1">
              <a:gsLst>
                <a:gs pos="0">
                  <a:srgbClr val="B34593">
                    <a:alpha val="100000"/>
                  </a:srgbClr>
                </a:gs>
                <a:gs pos="100000">
                  <a:srgbClr val="151F52">
                    <a:alpha val="100000"/>
                  </a:srgbClr>
                </a:gs>
              </a:gsLst>
              <a:lin ang="5400000"/>
            </a:gradFill>
          </p:spPr>
        </p:sp>
      </p:grpSp>
      <p:sp>
        <p:nvSpPr>
          <p:cNvPr id="17" name="TextBox 17"/>
          <p:cNvSpPr txBox="1"/>
          <p:nvPr/>
        </p:nvSpPr>
        <p:spPr>
          <a:xfrm>
            <a:off x="3278453" y="5087470"/>
            <a:ext cx="2736463" cy="101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400" spc="76">
                <a:solidFill>
                  <a:srgbClr val="000000"/>
                </a:solidFill>
                <a:latin typeface="Open Sauce Medium"/>
              </a:rPr>
              <a:t>EUROPOS SOCIALINIS FONDAS +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29537" y="7003901"/>
            <a:ext cx="2449249" cy="51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0"/>
              </a:lnSpc>
            </a:pPr>
            <a:r>
              <a:rPr lang="lt-LT" sz="3000" dirty="0">
                <a:latin typeface="Open Sauce Light"/>
              </a:rPr>
              <a:t>556920</a:t>
            </a:r>
            <a:r>
              <a:rPr lang="en-US" sz="3000" dirty="0">
                <a:latin typeface="Open Sauce Light"/>
              </a:rPr>
              <a:t> Euro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46404" y="5087470"/>
            <a:ext cx="2736463" cy="101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400" spc="76">
                <a:solidFill>
                  <a:srgbClr val="000000"/>
                </a:solidFill>
                <a:latin typeface="Open Sauce Medium"/>
              </a:rPr>
              <a:t>SAVIVALDYBĖS BIUDŽETO LĖŠOS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01104" y="5087470"/>
            <a:ext cx="2736463" cy="1344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400" spc="76">
                <a:solidFill>
                  <a:srgbClr val="000000"/>
                </a:solidFill>
                <a:latin typeface="Open Sauce Medium"/>
              </a:rPr>
              <a:t>EUROPOS REGIONINĖS PLĖTROS FONDAS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51099" y="7003901"/>
            <a:ext cx="2449249" cy="51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0"/>
              </a:lnSpc>
            </a:pPr>
            <a:r>
              <a:rPr lang="lt-LT" sz="3000" dirty="0">
                <a:latin typeface="Open Sauce Light"/>
              </a:rPr>
              <a:t>238680</a:t>
            </a:r>
            <a:r>
              <a:rPr lang="en-US" sz="3000" dirty="0">
                <a:solidFill>
                  <a:srgbClr val="000000"/>
                </a:solidFill>
                <a:latin typeface="Open Sauce Light"/>
              </a:rPr>
              <a:t> Euro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23754" y="5087470"/>
            <a:ext cx="2449249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0"/>
              </a:lnSpc>
            </a:pPr>
            <a:r>
              <a:rPr lang="en-US" sz="2400" spc="76">
                <a:solidFill>
                  <a:srgbClr val="000000"/>
                </a:solidFill>
                <a:latin typeface="Open Sauce Medium"/>
              </a:rPr>
              <a:t>LR VALSTYBĖS BIUDŽETAS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48751" y="7003901"/>
            <a:ext cx="2449249" cy="51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0"/>
              </a:lnSpc>
            </a:pPr>
            <a:r>
              <a:rPr lang="lt-LT" sz="3000" dirty="0">
                <a:latin typeface="Open Sauce Light"/>
              </a:rPr>
              <a:t>140400</a:t>
            </a:r>
            <a:r>
              <a:rPr lang="en-US" sz="3000" dirty="0">
                <a:solidFill>
                  <a:srgbClr val="000000"/>
                </a:solidFill>
                <a:latin typeface="Open Sauce Light"/>
              </a:rPr>
              <a:t> Euro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046403" y="7003901"/>
            <a:ext cx="3137975" cy="511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0"/>
              </a:lnSpc>
            </a:pPr>
            <a:r>
              <a:rPr lang="lt-LT" sz="3000" dirty="0">
                <a:latin typeface="Open Sauce Light"/>
              </a:rPr>
              <a:t>63243,25</a:t>
            </a:r>
            <a:r>
              <a:rPr lang="en-US" sz="3000" dirty="0">
                <a:solidFill>
                  <a:srgbClr val="000000"/>
                </a:solidFill>
                <a:latin typeface="Open Sauce Light"/>
              </a:rPr>
              <a:t> Euro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154161" y="3638813"/>
            <a:ext cx="10444167" cy="24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70"/>
              </a:lnSpc>
              <a:spcBef>
                <a:spcPct val="0"/>
              </a:spcBef>
            </a:pPr>
            <a:r>
              <a:rPr lang="en-US" sz="1500" spc="42">
                <a:solidFill>
                  <a:srgbClr val="010101"/>
                </a:solidFill>
                <a:latin typeface="Open Sauce Medium"/>
              </a:rPr>
              <a:t>7,5 PROC. SAVIVALDYBĖS PRISIDĖJIMO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689672" y="235097"/>
            <a:ext cx="10444167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56">
                <a:solidFill>
                  <a:srgbClr val="010101"/>
                </a:solidFill>
                <a:latin typeface="Open Sauce Medium"/>
              </a:rPr>
              <a:t>KELMĖS MIESTO 2023-2029 M. VIETOS PLĖTROS STRATEGIJOS FINANSINIS VEIKSMŲ PLANAS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21917" y="2543743"/>
            <a:ext cx="10444167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60"/>
              </a:lnSpc>
              <a:spcBef>
                <a:spcPct val="0"/>
              </a:spcBef>
            </a:pPr>
            <a:r>
              <a:rPr lang="en-US" sz="2000" spc="56">
                <a:solidFill>
                  <a:srgbClr val="010101"/>
                </a:solidFill>
                <a:latin typeface="Open Sauce Medium"/>
              </a:rPr>
              <a:t>TIKSLAS - DIDINTI NEPALANKIOJE PADĖTYJE ESANČIŲ KELMĖS GYVENTOJŲ SOCIALINĘ IR EKONOMINĘ ĮTRAUKTĮ</a:t>
            </a:r>
          </a:p>
        </p:txBody>
      </p:sp>
      <p:sp>
        <p:nvSpPr>
          <p:cNvPr id="28" name="Freeform 28"/>
          <p:cNvSpPr/>
          <p:nvPr/>
        </p:nvSpPr>
        <p:spPr>
          <a:xfrm rot="558577">
            <a:off x="-1061296" y="7968359"/>
            <a:ext cx="18473339" cy="11016828"/>
          </a:xfrm>
          <a:custGeom>
            <a:avLst/>
            <a:gdLst/>
            <a:ahLst/>
            <a:cxnLst/>
            <a:rect l="l" t="t" r="r" b="b"/>
            <a:pathLst>
              <a:path w="18473339" h="11016828">
                <a:moveTo>
                  <a:pt x="0" y="0"/>
                </a:moveTo>
                <a:lnTo>
                  <a:pt x="18473339" y="0"/>
                </a:lnTo>
                <a:lnTo>
                  <a:pt x="18473339" y="11016828"/>
                </a:lnTo>
                <a:lnTo>
                  <a:pt x="0" y="1101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370154" y="8005931"/>
            <a:ext cx="824523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</a:pPr>
            <a:r>
              <a:rPr lang="en-US" sz="2700" spc="86" dirty="0">
                <a:solidFill>
                  <a:srgbClr val="000000"/>
                </a:solidFill>
                <a:latin typeface="Open Sauce Medium"/>
              </a:rPr>
              <a:t>VISO TIKSLUI: </a:t>
            </a:r>
            <a:r>
              <a:rPr lang="lt-LT" sz="2700" spc="86" dirty="0">
                <a:latin typeface="Open Sauce Medium"/>
              </a:rPr>
              <a:t>999243</a:t>
            </a:r>
            <a:r>
              <a:rPr lang="en-US" sz="2700" spc="86" dirty="0">
                <a:latin typeface="Open Sauce Medium"/>
              </a:rPr>
              <a:t>,2</a:t>
            </a:r>
            <a:r>
              <a:rPr lang="lt-LT" sz="2700" spc="86" dirty="0">
                <a:latin typeface="Open Sauce Medium"/>
              </a:rPr>
              <a:t>5</a:t>
            </a:r>
            <a:r>
              <a:rPr lang="en-US" sz="2700" spc="86" dirty="0">
                <a:latin typeface="Open Sauce Medium"/>
              </a:rPr>
              <a:t> </a:t>
            </a:r>
            <a:r>
              <a:rPr lang="en-US" sz="2700" spc="86" dirty="0">
                <a:solidFill>
                  <a:srgbClr val="000000"/>
                </a:solidFill>
                <a:latin typeface="Open Sauce Medium"/>
              </a:rPr>
              <a:t>EURO</a:t>
            </a:r>
          </a:p>
        </p:txBody>
      </p:sp>
      <p:pic>
        <p:nvPicPr>
          <p:cNvPr id="30" name="Paveikslėlis 29">
            <a:extLst>
              <a:ext uri="{FF2B5EF4-FFF2-40B4-BE49-F238E27FC236}">
                <a16:creationId xmlns:a16="http://schemas.microsoft.com/office/drawing/2014/main" id="{9606B7A4-B997-F1F8-3BF9-52EA1C019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9100435"/>
            <a:ext cx="5105400" cy="1072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331</Words>
  <Application>Microsoft Office PowerPoint</Application>
  <PresentationFormat>Pasirinktinai</PresentationFormat>
  <Paragraphs>63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7" baseType="lpstr">
      <vt:lpstr>Open Sauce Medium</vt:lpstr>
      <vt:lpstr>Arial</vt:lpstr>
      <vt:lpstr>Calibri</vt:lpstr>
      <vt:lpstr>Agrandir Narrow Bold</vt:lpstr>
      <vt:lpstr>Public Sans Bold</vt:lpstr>
      <vt:lpstr>Open Sauce Light</vt:lpstr>
      <vt:lpstr>Public Sans</vt:lpstr>
      <vt:lpstr>League Spartan</vt:lpstr>
      <vt:lpstr>Montserrat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Pink Professional Business Strategy Presentation</dc:title>
  <cp:lastModifiedBy>Vartotojas</cp:lastModifiedBy>
  <cp:revision>6</cp:revision>
  <dcterms:created xsi:type="dcterms:W3CDTF">2006-08-16T00:00:00Z</dcterms:created>
  <dcterms:modified xsi:type="dcterms:W3CDTF">2023-12-11T08:58:57Z</dcterms:modified>
  <dc:identifier>DAF093uMFGQ</dc:identifier>
</cp:coreProperties>
</file>